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81" r:id="rId4"/>
  </p:sldMasterIdLst>
  <p:notesMasterIdLst>
    <p:notesMasterId r:id="rId38"/>
  </p:notesMasterIdLst>
  <p:handoutMasterIdLst>
    <p:handoutMasterId r:id="rId39"/>
  </p:handoutMasterIdLst>
  <p:sldIdLst>
    <p:sldId id="307" r:id="rId5"/>
    <p:sldId id="1035" r:id="rId6"/>
    <p:sldId id="1778" r:id="rId7"/>
    <p:sldId id="1014" r:id="rId8"/>
    <p:sldId id="354" r:id="rId9"/>
    <p:sldId id="4560" r:id="rId10"/>
    <p:sldId id="1038" r:id="rId11"/>
    <p:sldId id="1018" r:id="rId12"/>
    <p:sldId id="1002" r:id="rId13"/>
    <p:sldId id="360" r:id="rId14"/>
    <p:sldId id="359" r:id="rId15"/>
    <p:sldId id="356" r:id="rId16"/>
    <p:sldId id="4557" r:id="rId17"/>
    <p:sldId id="358" r:id="rId18"/>
    <p:sldId id="1016" r:id="rId19"/>
    <p:sldId id="1011" r:id="rId20"/>
    <p:sldId id="1017" r:id="rId21"/>
    <p:sldId id="990" r:id="rId22"/>
    <p:sldId id="349" r:id="rId23"/>
    <p:sldId id="312" r:id="rId24"/>
    <p:sldId id="340" r:id="rId25"/>
    <p:sldId id="1039" r:id="rId26"/>
    <p:sldId id="341" r:id="rId27"/>
    <p:sldId id="316" r:id="rId28"/>
    <p:sldId id="317" r:id="rId29"/>
    <p:sldId id="1658" r:id="rId30"/>
    <p:sldId id="1851" r:id="rId31"/>
    <p:sldId id="1037" r:id="rId32"/>
    <p:sldId id="4555" r:id="rId33"/>
    <p:sldId id="1659" r:id="rId34"/>
    <p:sldId id="1820" r:id="rId35"/>
    <p:sldId id="1040" r:id="rId36"/>
    <p:sldId id="4559" r:id="rId37"/>
  </p:sldIdLst>
  <p:sldSz cx="24387175" cy="13716000"/>
  <p:notesSz cx="7102475" cy="9388475"/>
  <p:defaultTextStyle>
    <a:defPPr>
      <a:defRPr lang="en-US"/>
    </a:defPPr>
    <a:lvl1pPr marL="0" algn="l" defTabSz="1219261" rtl="0" eaLnBrk="1" latinLnBrk="0" hangingPunct="1">
      <a:defRPr sz="4800" kern="1200">
        <a:solidFill>
          <a:schemeClr val="tx1"/>
        </a:solidFill>
        <a:latin typeface="+mn-lt"/>
        <a:ea typeface="+mn-ea"/>
        <a:cs typeface="+mn-cs"/>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99671E-CDEE-194E-75C7-404C0F5D74A6}" name="Schellinger, Jennifer" initials="SJ" userId="S::jennifer.schellinger@ed.gov::dec115cb-ac41-4103-9955-2242934d0c99" providerId="AD"/>
  <p188:author id="{C43DF21F-3BC7-5A9A-AB16-B5343E212388}" name="Stapleton, Katina" initials="SK" userId="S::katina.stapleton@ed.gov::dc6b94da-2ebe-4f1d-bc05-58de6c9f7059" providerId="AD"/>
  <p188:author id="{83015B43-F913-0497-8794-F8A15E96306E}" name="Namy, Laura" initials="NL" userId="S::laura.namy@ed.gov::94cf2d81-7f08-4be4-b49d-38b20cef7e09" providerId="AD"/>
  <p188:author id="{CCF57B75-FB2D-55FF-3DF9-F7C828FD4A2D}" name="Ruby, Allen" initials="RA" userId="S::allen.ruby@ed.gov::fa26ec91-6ece-4ba6-94ba-ba941981bd7c" providerId="AD"/>
  <p188:author id="{3843FF77-4834-D7B4-F843-44A92CD55694}" name="Larson, Meredith" initials="LM" userId="S::meredith.larson@ed.gov::ff085528-e641-4346-b3e1-1af81edb20a6" providerId="AD"/>
  <p188:author id="{73BBF5A5-9F9A-4756-C225-B45594D3620E}" name="Larson, Meredith" initials="LM" userId="S::Meredith.Larson@ed.gov::ff085528-e641-4346-b3e1-1af81edb20a6" providerId="AD"/>
  <p188:author id="{5868A7C2-35E4-EC1B-E591-9CC8673658F5}" name="Stapleton, Katina" initials="SK" userId="S::Katina.Stapleton@ed.gov::dc6b94da-2ebe-4f1d-bc05-58de6c9f7059" providerId="AD"/>
  <p188:author id="{59D656E4-BB72-58FD-9175-39B3F32820D7}" name="Schellinger, Jennifer" initials="SJ" userId="S::Jennifer.Schellinger@ed.gov::dec115cb-ac41-4103-9955-2242934d0c9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68604"/>
    <a:srgbClr val="576F7F"/>
    <a:srgbClr val="00B050"/>
    <a:srgbClr val="2A664C"/>
    <a:srgbClr val="425460"/>
    <a:srgbClr val="05497A"/>
    <a:srgbClr val="3F9C74"/>
    <a:srgbClr val="4CAC87"/>
    <a:srgbClr val="003399"/>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16B071-55A7-4776-BA99-80D417AAF072}" v="1" dt="2024-12-03T20:44: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243" autoAdjust="0"/>
  </p:normalViewPr>
  <p:slideViewPr>
    <p:cSldViewPr snapToGrid="0">
      <p:cViewPr varScale="1">
        <p:scale>
          <a:sx n="23" d="100"/>
          <a:sy n="23" d="100"/>
        </p:scale>
        <p:origin x="312" y="40"/>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pleton, Katina" userId="dc6b94da-2ebe-4f1d-bc05-58de6c9f7059" providerId="ADAL" clId="{A416B071-55A7-4776-BA99-80D417AAF072}"/>
    <pc:docChg chg="custSel modSld">
      <pc:chgData name="Stapleton, Katina" userId="dc6b94da-2ebe-4f1d-bc05-58de6c9f7059" providerId="ADAL" clId="{A416B071-55A7-4776-BA99-80D417AAF072}" dt="2024-12-03T20:46:09.956" v="101" actId="20577"/>
      <pc:docMkLst>
        <pc:docMk/>
      </pc:docMkLst>
      <pc:sldChg chg="modSp mod">
        <pc:chgData name="Stapleton, Katina" userId="dc6b94da-2ebe-4f1d-bc05-58de6c9f7059" providerId="ADAL" clId="{A416B071-55A7-4776-BA99-80D417AAF072}" dt="2024-12-03T20:44:25.099" v="88" actId="27636"/>
        <pc:sldMkLst>
          <pc:docMk/>
          <pc:sldMk cId="0" sldId="312"/>
        </pc:sldMkLst>
        <pc:spChg chg="mod">
          <ac:chgData name="Stapleton, Katina" userId="dc6b94da-2ebe-4f1d-bc05-58de6c9f7059" providerId="ADAL" clId="{A416B071-55A7-4776-BA99-80D417AAF072}" dt="2024-12-03T20:44:25.099" v="88" actId="27636"/>
          <ac:spMkLst>
            <pc:docMk/>
            <pc:sldMk cId="0" sldId="312"/>
            <ac:spMk id="132099" creationId="{FDA95BFE-028C-4D42-B584-D70A3D21B860}"/>
          </ac:spMkLst>
        </pc:spChg>
      </pc:sldChg>
      <pc:sldChg chg="modNotesTx">
        <pc:chgData name="Stapleton, Katina" userId="dc6b94da-2ebe-4f1d-bc05-58de6c9f7059" providerId="ADAL" clId="{A416B071-55A7-4776-BA99-80D417AAF072}" dt="2024-12-03T20:45:25.124" v="95" actId="20577"/>
        <pc:sldMkLst>
          <pc:docMk/>
          <pc:sldMk cId="0" sldId="317"/>
        </pc:sldMkLst>
      </pc:sldChg>
      <pc:sldChg chg="modNotesTx">
        <pc:chgData name="Stapleton, Katina" userId="dc6b94da-2ebe-4f1d-bc05-58de6c9f7059" providerId="ADAL" clId="{A416B071-55A7-4776-BA99-80D417AAF072}" dt="2024-12-03T20:45:14.419" v="94" actId="20577"/>
        <pc:sldMkLst>
          <pc:docMk/>
          <pc:sldMk cId="3001185653" sldId="349"/>
        </pc:sldMkLst>
      </pc:sldChg>
      <pc:sldChg chg="modNotesTx">
        <pc:chgData name="Stapleton, Katina" userId="dc6b94da-2ebe-4f1d-bc05-58de6c9f7059" providerId="ADAL" clId="{A416B071-55A7-4776-BA99-80D417AAF072}" dt="2024-12-03T20:42:28.348" v="1" actId="20577"/>
        <pc:sldMkLst>
          <pc:docMk/>
          <pc:sldMk cId="2970051706" sldId="356"/>
        </pc:sldMkLst>
      </pc:sldChg>
      <pc:sldChg chg="modSp mod modNotesTx">
        <pc:chgData name="Stapleton, Katina" userId="dc6b94da-2ebe-4f1d-bc05-58de6c9f7059" providerId="ADAL" clId="{A416B071-55A7-4776-BA99-80D417AAF072}" dt="2024-12-03T20:45:06.026" v="93" actId="20577"/>
        <pc:sldMkLst>
          <pc:docMk/>
          <pc:sldMk cId="0" sldId="990"/>
        </pc:sldMkLst>
        <pc:spChg chg="mod">
          <ac:chgData name="Stapleton, Katina" userId="dc6b94da-2ebe-4f1d-bc05-58de6c9f7059" providerId="ADAL" clId="{A416B071-55A7-4776-BA99-80D417AAF072}" dt="2024-12-03T20:44:25.086" v="87" actId="27636"/>
          <ac:spMkLst>
            <pc:docMk/>
            <pc:sldMk cId="0" sldId="990"/>
            <ac:spMk id="95235" creationId="{A5CC912B-59CF-4875-8841-699B78975906}"/>
          </ac:spMkLst>
        </pc:spChg>
      </pc:sldChg>
      <pc:sldChg chg="addSp modSp mod modNotesTx">
        <pc:chgData name="Stapleton, Katina" userId="dc6b94da-2ebe-4f1d-bc05-58de6c9f7059" providerId="ADAL" clId="{A416B071-55A7-4776-BA99-80D417AAF072}" dt="2024-12-03T20:44:47.169" v="92" actId="1076"/>
        <pc:sldMkLst>
          <pc:docMk/>
          <pc:sldMk cId="1951983371" sldId="1016"/>
        </pc:sldMkLst>
        <pc:spChg chg="mod">
          <ac:chgData name="Stapleton, Katina" userId="dc6b94da-2ebe-4f1d-bc05-58de6c9f7059" providerId="ADAL" clId="{A416B071-55A7-4776-BA99-80D417AAF072}" dt="2024-12-03T20:44:19.150" v="85" actId="14100"/>
          <ac:spMkLst>
            <pc:docMk/>
            <pc:sldMk cId="1951983371" sldId="1016"/>
            <ac:spMk id="4" creationId="{4EDAC0F1-8FA9-0F2A-3CFF-60EE17472383}"/>
          </ac:spMkLst>
        </pc:spChg>
        <pc:spChg chg="mod">
          <ac:chgData name="Stapleton, Katina" userId="dc6b94da-2ebe-4f1d-bc05-58de6c9f7059" providerId="ADAL" clId="{A416B071-55A7-4776-BA99-80D417AAF072}" dt="2024-12-03T20:43:56.421" v="83" actId="1076"/>
          <ac:spMkLst>
            <pc:docMk/>
            <pc:sldMk cId="1951983371" sldId="1016"/>
            <ac:spMk id="5" creationId="{BE2A61ED-DCA6-518B-4614-C687FA10347C}"/>
          </ac:spMkLst>
        </pc:spChg>
        <pc:spChg chg="add mod ord">
          <ac:chgData name="Stapleton, Katina" userId="dc6b94da-2ebe-4f1d-bc05-58de6c9f7059" providerId="ADAL" clId="{A416B071-55A7-4776-BA99-80D417AAF072}" dt="2024-12-03T20:44:47.169" v="92" actId="1076"/>
          <ac:spMkLst>
            <pc:docMk/>
            <pc:sldMk cId="1951983371" sldId="1016"/>
            <ac:spMk id="6" creationId="{7B2D3BC5-F7E0-AF36-710D-A12A09BCEED0}"/>
          </ac:spMkLst>
        </pc:spChg>
      </pc:sldChg>
      <pc:sldChg chg="modNotesTx">
        <pc:chgData name="Stapleton, Katina" userId="dc6b94da-2ebe-4f1d-bc05-58de6c9f7059" providerId="ADAL" clId="{A416B071-55A7-4776-BA99-80D417AAF072}" dt="2024-12-03T20:42:19.967" v="0" actId="20577"/>
        <pc:sldMkLst>
          <pc:docMk/>
          <pc:sldMk cId="3606324776" sldId="1018"/>
        </pc:sldMkLst>
      </pc:sldChg>
      <pc:sldChg chg="modNotesTx">
        <pc:chgData name="Stapleton, Katina" userId="dc6b94da-2ebe-4f1d-bc05-58de6c9f7059" providerId="ADAL" clId="{A416B071-55A7-4776-BA99-80D417AAF072}" dt="2024-12-03T20:46:00.288" v="99" actId="20577"/>
        <pc:sldMkLst>
          <pc:docMk/>
          <pc:sldMk cId="2983589748" sldId="1037"/>
        </pc:sldMkLst>
      </pc:sldChg>
      <pc:sldChg chg="modNotesTx">
        <pc:chgData name="Stapleton, Katina" userId="dc6b94da-2ebe-4f1d-bc05-58de6c9f7059" providerId="ADAL" clId="{A416B071-55A7-4776-BA99-80D417AAF072}" dt="2024-12-03T20:45:28.952" v="96" actId="20577"/>
        <pc:sldMkLst>
          <pc:docMk/>
          <pc:sldMk cId="963799715" sldId="1658"/>
        </pc:sldMkLst>
      </pc:sldChg>
      <pc:sldChg chg="modNotesTx">
        <pc:chgData name="Stapleton, Katina" userId="dc6b94da-2ebe-4f1d-bc05-58de6c9f7059" providerId="ADAL" clId="{A416B071-55A7-4776-BA99-80D417AAF072}" dt="2024-12-03T20:46:09.956" v="101" actId="20577"/>
        <pc:sldMkLst>
          <pc:docMk/>
          <pc:sldMk cId="1487919494" sldId="1659"/>
        </pc:sldMkLst>
      </pc:sldChg>
      <pc:sldChg chg="modSp mod">
        <pc:chgData name="Stapleton, Katina" userId="dc6b94da-2ebe-4f1d-bc05-58de6c9f7059" providerId="ADAL" clId="{A416B071-55A7-4776-BA99-80D417AAF072}" dt="2024-12-03T20:44:25.125" v="89" actId="27636"/>
        <pc:sldMkLst>
          <pc:docMk/>
          <pc:sldMk cId="2998961058" sldId="1778"/>
        </pc:sldMkLst>
        <pc:spChg chg="mod">
          <ac:chgData name="Stapleton, Katina" userId="dc6b94da-2ebe-4f1d-bc05-58de6c9f7059" providerId="ADAL" clId="{A416B071-55A7-4776-BA99-80D417AAF072}" dt="2024-12-03T20:44:25.125" v="89" actId="27636"/>
          <ac:spMkLst>
            <pc:docMk/>
            <pc:sldMk cId="2998961058" sldId="1778"/>
            <ac:spMk id="5" creationId="{5EF8F281-B86C-2F1C-085E-1007955BE23E}"/>
          </ac:spMkLst>
        </pc:spChg>
      </pc:sldChg>
      <pc:sldChg chg="modNotesTx">
        <pc:chgData name="Stapleton, Katina" userId="dc6b94da-2ebe-4f1d-bc05-58de6c9f7059" providerId="ADAL" clId="{A416B071-55A7-4776-BA99-80D417AAF072}" dt="2024-12-03T20:45:51.958" v="98" actId="20577"/>
        <pc:sldMkLst>
          <pc:docMk/>
          <pc:sldMk cId="2602308260" sldId="1851"/>
        </pc:sldMkLst>
      </pc:sldChg>
      <pc:sldChg chg="modNotesTx">
        <pc:chgData name="Stapleton, Katina" userId="dc6b94da-2ebe-4f1d-bc05-58de6c9f7059" providerId="ADAL" clId="{A416B071-55A7-4776-BA99-80D417AAF072}" dt="2024-12-03T20:46:04.507" v="100" actId="20577"/>
        <pc:sldMkLst>
          <pc:docMk/>
          <pc:sldMk cId="3331270387" sldId="455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61D6AF-F234-405F-BEE9-18CE036DDB25}" type="doc">
      <dgm:prSet loTypeId="urn:microsoft.com/office/officeart/2005/8/layout/vList3" loCatId="list" qsTypeId="urn:microsoft.com/office/officeart/2005/8/quickstyle/simple1" qsCatId="simple" csTypeId="urn:microsoft.com/office/officeart/2005/8/colors/accent1_2" csCatId="accent1" phldr="1"/>
      <dgm:spPr/>
    </dgm:pt>
    <dgm:pt modelId="{CE1A78EA-4459-46E8-B66A-441CCE39803C}">
      <dgm:prSet phldrT="[Text]"/>
      <dgm:spPr>
        <a:solidFill>
          <a:srgbClr val="425460"/>
        </a:solidFill>
      </dgm:spPr>
      <dgm:t>
        <a:bodyPr/>
        <a:lstStyle/>
        <a:p>
          <a:r>
            <a:rPr lang="en-US" dirty="0">
              <a:latin typeface="Publico Text" panose="02040502060504060203" pitchFamily="18" charset="0"/>
              <a:cs typeface="Times New Roman" panose="02020603050405020304" pitchFamily="18" charset="0"/>
            </a:rPr>
            <a:t>The</a:t>
          </a:r>
          <a:r>
            <a:rPr lang="en-US" baseline="0" dirty="0">
              <a:latin typeface="Publico Text" panose="02040502060504060203" pitchFamily="18" charset="0"/>
              <a:cs typeface="Times New Roman" panose="02020603050405020304" pitchFamily="18" charset="0"/>
            </a:rPr>
            <a:t> institution that is applying for the grant</a:t>
          </a:r>
          <a:endParaRPr lang="en-US" dirty="0">
            <a:latin typeface="Publico Text" panose="02040502060504060203" pitchFamily="18" charset="0"/>
            <a:cs typeface="Times New Roman" panose="02020603050405020304" pitchFamily="18" charset="0"/>
          </a:endParaRPr>
        </a:p>
      </dgm:t>
    </dgm:pt>
    <dgm:pt modelId="{5240DAAD-ECE0-49A8-A2D1-06DDC3E5F53B}" type="parTrans" cxnId="{F1FD3260-7ECF-48F1-9C0A-63622859858A}">
      <dgm:prSet/>
      <dgm:spPr/>
      <dgm:t>
        <a:bodyPr/>
        <a:lstStyle/>
        <a:p>
          <a:endParaRPr lang="en-US"/>
        </a:p>
      </dgm:t>
    </dgm:pt>
    <dgm:pt modelId="{F5E1B724-FF46-490F-BDFA-7D34535AFA3B}" type="sibTrans" cxnId="{F1FD3260-7ECF-48F1-9C0A-63622859858A}">
      <dgm:prSet/>
      <dgm:spPr/>
      <dgm:t>
        <a:bodyPr/>
        <a:lstStyle/>
        <a:p>
          <a:endParaRPr lang="en-US"/>
        </a:p>
      </dgm:t>
    </dgm:pt>
    <dgm:pt modelId="{F8DE263E-E7F6-4741-B880-E37EF2A70E78}">
      <dgm:prSet/>
      <dgm:spPr>
        <a:solidFill>
          <a:srgbClr val="425460"/>
        </a:solidFill>
      </dgm:spPr>
      <dgm:t>
        <a:bodyPr/>
        <a:lstStyle/>
        <a:p>
          <a:r>
            <a:rPr lang="en-US" dirty="0">
              <a:latin typeface="Publico Text" panose="02040502060504060203" pitchFamily="18" charset="0"/>
              <a:cs typeface="Times New Roman" panose="02020603050405020304" pitchFamily="18" charset="0"/>
            </a:rPr>
            <a:t>The</a:t>
          </a:r>
          <a:r>
            <a:rPr lang="en-US" baseline="0" dirty="0">
              <a:latin typeface="Publico Text" panose="02040502060504060203" pitchFamily="18" charset="0"/>
              <a:cs typeface="Times New Roman" panose="02020603050405020304" pitchFamily="18" charset="0"/>
            </a:rPr>
            <a:t> early career researcher works at the institution or organization applying for the grant</a:t>
          </a:r>
          <a:endParaRPr lang="en-US" dirty="0">
            <a:latin typeface="Publico Text" panose="02040502060504060203" pitchFamily="18" charset="0"/>
            <a:cs typeface="Times New Roman" panose="02020603050405020304" pitchFamily="18" charset="0"/>
          </a:endParaRPr>
        </a:p>
      </dgm:t>
    </dgm:pt>
    <dgm:pt modelId="{02B63B03-3D10-4BC2-8F8B-E5379F59100E}" type="parTrans" cxnId="{43574D96-10C6-4412-89BD-68BAFD9B4F5D}">
      <dgm:prSet/>
      <dgm:spPr/>
      <dgm:t>
        <a:bodyPr/>
        <a:lstStyle/>
        <a:p>
          <a:endParaRPr lang="en-US"/>
        </a:p>
      </dgm:t>
    </dgm:pt>
    <dgm:pt modelId="{A5C68FCC-DE08-4507-BAAD-09DCB4A4513A}" type="sibTrans" cxnId="{43574D96-10C6-4412-89BD-68BAFD9B4F5D}">
      <dgm:prSet/>
      <dgm:spPr/>
      <dgm:t>
        <a:bodyPr/>
        <a:lstStyle/>
        <a:p>
          <a:endParaRPr lang="en-US"/>
        </a:p>
      </dgm:t>
    </dgm:pt>
    <dgm:pt modelId="{4408579F-CEC5-4137-96D6-8E0B426236B4}" type="pres">
      <dgm:prSet presAssocID="{1361D6AF-F234-405F-BEE9-18CE036DDB25}" presName="linearFlow" presStyleCnt="0">
        <dgm:presLayoutVars>
          <dgm:dir/>
          <dgm:resizeHandles val="exact"/>
        </dgm:presLayoutVars>
      </dgm:prSet>
      <dgm:spPr/>
    </dgm:pt>
    <dgm:pt modelId="{DB95F234-1A55-4978-B337-B6B505D61F3B}" type="pres">
      <dgm:prSet presAssocID="{CE1A78EA-4459-46E8-B66A-441CCE39803C}" presName="composite" presStyleCnt="0"/>
      <dgm:spPr/>
    </dgm:pt>
    <dgm:pt modelId="{60D87DDC-7969-4C6D-8131-28B17B89D076}" type="pres">
      <dgm:prSet presAssocID="{CE1A78EA-4459-46E8-B66A-441CCE39803C}" presName="imgShp" presStyleLbl="fgImgPlace1" presStyleIdx="0" presStyleCnt="2"/>
      <dgm:spPr/>
    </dgm:pt>
    <dgm:pt modelId="{08D6DCB5-20A1-47BB-94F0-66CE3ED3E921}" type="pres">
      <dgm:prSet presAssocID="{CE1A78EA-4459-46E8-B66A-441CCE39803C}" presName="txShp" presStyleLbl="node1" presStyleIdx="0" presStyleCnt="2" custLinFactNeighborX="1257" custLinFactNeighborY="1792">
        <dgm:presLayoutVars>
          <dgm:bulletEnabled val="1"/>
        </dgm:presLayoutVars>
      </dgm:prSet>
      <dgm:spPr/>
    </dgm:pt>
    <dgm:pt modelId="{ECD7DA66-C501-4AA6-A467-5B9A20A5A872}" type="pres">
      <dgm:prSet presAssocID="{F5E1B724-FF46-490F-BDFA-7D34535AFA3B}" presName="spacing" presStyleCnt="0"/>
      <dgm:spPr/>
    </dgm:pt>
    <dgm:pt modelId="{C5B3E356-D061-464D-B691-D44CF951D4BF}" type="pres">
      <dgm:prSet presAssocID="{F8DE263E-E7F6-4741-B880-E37EF2A70E78}" presName="composite" presStyleCnt="0"/>
      <dgm:spPr/>
    </dgm:pt>
    <dgm:pt modelId="{0A66CB47-7205-489B-B07A-B61BF218B779}" type="pres">
      <dgm:prSet presAssocID="{F8DE263E-E7F6-4741-B880-E37EF2A70E78}" presName="imgShp" presStyleLbl="fgImgPlace1" presStyleIdx="1" presStyleCnt="2"/>
      <dgm:spPr/>
    </dgm:pt>
    <dgm:pt modelId="{145ACC5B-3D3F-4F8F-A5A9-2291F19B4F81}" type="pres">
      <dgm:prSet presAssocID="{F8DE263E-E7F6-4741-B880-E37EF2A70E78}" presName="txShp" presStyleLbl="node1" presStyleIdx="1" presStyleCnt="2">
        <dgm:presLayoutVars>
          <dgm:bulletEnabled val="1"/>
        </dgm:presLayoutVars>
      </dgm:prSet>
      <dgm:spPr/>
    </dgm:pt>
  </dgm:ptLst>
  <dgm:cxnLst>
    <dgm:cxn modelId="{299E240A-7573-4E56-9747-6B5EEA98D9F3}" type="presOf" srcId="{1361D6AF-F234-405F-BEE9-18CE036DDB25}" destId="{4408579F-CEC5-4137-96D6-8E0B426236B4}" srcOrd="0" destOrd="0" presId="urn:microsoft.com/office/officeart/2005/8/layout/vList3"/>
    <dgm:cxn modelId="{F1FD3260-7ECF-48F1-9C0A-63622859858A}" srcId="{1361D6AF-F234-405F-BEE9-18CE036DDB25}" destId="{CE1A78EA-4459-46E8-B66A-441CCE39803C}" srcOrd="0" destOrd="0" parTransId="{5240DAAD-ECE0-49A8-A2D1-06DDC3E5F53B}" sibTransId="{F5E1B724-FF46-490F-BDFA-7D34535AFA3B}"/>
    <dgm:cxn modelId="{B3201779-914D-4D10-B6D8-3752A85D8341}" type="presOf" srcId="{F8DE263E-E7F6-4741-B880-E37EF2A70E78}" destId="{145ACC5B-3D3F-4F8F-A5A9-2291F19B4F81}" srcOrd="0" destOrd="0" presId="urn:microsoft.com/office/officeart/2005/8/layout/vList3"/>
    <dgm:cxn modelId="{43574D96-10C6-4412-89BD-68BAFD9B4F5D}" srcId="{1361D6AF-F234-405F-BEE9-18CE036DDB25}" destId="{F8DE263E-E7F6-4741-B880-E37EF2A70E78}" srcOrd="1" destOrd="0" parTransId="{02B63B03-3D10-4BC2-8F8B-E5379F59100E}" sibTransId="{A5C68FCC-DE08-4507-BAAD-09DCB4A4513A}"/>
    <dgm:cxn modelId="{5807EA96-463F-43FB-88FC-3CFD63B92CE5}" type="presOf" srcId="{CE1A78EA-4459-46E8-B66A-441CCE39803C}" destId="{08D6DCB5-20A1-47BB-94F0-66CE3ED3E921}" srcOrd="0" destOrd="0" presId="urn:microsoft.com/office/officeart/2005/8/layout/vList3"/>
    <dgm:cxn modelId="{B309D9EA-9438-49BC-AB1F-E82490833A52}" type="presParOf" srcId="{4408579F-CEC5-4137-96D6-8E0B426236B4}" destId="{DB95F234-1A55-4978-B337-B6B505D61F3B}" srcOrd="0" destOrd="0" presId="urn:microsoft.com/office/officeart/2005/8/layout/vList3"/>
    <dgm:cxn modelId="{06B82691-79D8-457C-AF41-1C342DC14C0A}" type="presParOf" srcId="{DB95F234-1A55-4978-B337-B6B505D61F3B}" destId="{60D87DDC-7969-4C6D-8131-28B17B89D076}" srcOrd="0" destOrd="0" presId="urn:microsoft.com/office/officeart/2005/8/layout/vList3"/>
    <dgm:cxn modelId="{05C075A4-CE1E-421C-AEA1-48E8691FFEB3}" type="presParOf" srcId="{DB95F234-1A55-4978-B337-B6B505D61F3B}" destId="{08D6DCB5-20A1-47BB-94F0-66CE3ED3E921}" srcOrd="1" destOrd="0" presId="urn:microsoft.com/office/officeart/2005/8/layout/vList3"/>
    <dgm:cxn modelId="{2D2587BE-BD85-46FF-BDFF-1EF3029503F4}" type="presParOf" srcId="{4408579F-CEC5-4137-96D6-8E0B426236B4}" destId="{ECD7DA66-C501-4AA6-A467-5B9A20A5A872}" srcOrd="1" destOrd="0" presId="urn:microsoft.com/office/officeart/2005/8/layout/vList3"/>
    <dgm:cxn modelId="{A00D21E8-B771-4012-9815-E1F7C0A4D84F}" type="presParOf" srcId="{4408579F-CEC5-4137-96D6-8E0B426236B4}" destId="{C5B3E356-D061-464D-B691-D44CF951D4BF}" srcOrd="2" destOrd="0" presId="urn:microsoft.com/office/officeart/2005/8/layout/vList3"/>
    <dgm:cxn modelId="{D39C6CF8-699A-43AA-8DEC-70AD9AE7A723}" type="presParOf" srcId="{C5B3E356-D061-464D-B691-D44CF951D4BF}" destId="{0A66CB47-7205-489B-B07A-B61BF218B779}" srcOrd="0" destOrd="0" presId="urn:microsoft.com/office/officeart/2005/8/layout/vList3"/>
    <dgm:cxn modelId="{E51B3AA5-5A90-4799-A3C2-EFB121DED2CC}" type="presParOf" srcId="{C5B3E356-D061-464D-B691-D44CF951D4BF}" destId="{145ACC5B-3D3F-4F8F-A5A9-2291F19B4F81}"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6DCB5-20A1-47BB-94F0-66CE3ED3E921}">
      <dsp:nvSpPr>
        <dsp:cNvPr id="0" name=""/>
        <dsp:cNvSpPr/>
      </dsp:nvSpPr>
      <dsp:spPr>
        <a:xfrm rot="10800000">
          <a:off x="3152795" y="64037"/>
          <a:ext cx="8575843" cy="3539663"/>
        </a:xfrm>
        <a:prstGeom prst="homePlate">
          <a:avLst/>
        </a:prstGeom>
        <a:solidFill>
          <a:srgbClr val="4254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0893" tIns="171450" rIns="320040" bIns="171450" numCol="1" spcCol="1270" anchor="ctr" anchorCtr="0">
          <a:noAutofit/>
        </a:bodyPr>
        <a:lstStyle/>
        <a:p>
          <a:pPr marL="0" lvl="0" indent="0" algn="ctr" defTabSz="2000250">
            <a:lnSpc>
              <a:spcPct val="90000"/>
            </a:lnSpc>
            <a:spcBef>
              <a:spcPct val="0"/>
            </a:spcBef>
            <a:spcAft>
              <a:spcPct val="35000"/>
            </a:spcAft>
            <a:buNone/>
          </a:pPr>
          <a:r>
            <a:rPr lang="en-US" sz="4500" kern="1200" dirty="0">
              <a:latin typeface="Publico Text" panose="02040502060504060203" pitchFamily="18" charset="0"/>
              <a:cs typeface="Times New Roman" panose="02020603050405020304" pitchFamily="18" charset="0"/>
            </a:rPr>
            <a:t>The</a:t>
          </a:r>
          <a:r>
            <a:rPr lang="en-US" sz="4500" kern="1200" baseline="0" dirty="0">
              <a:latin typeface="Publico Text" panose="02040502060504060203" pitchFamily="18" charset="0"/>
              <a:cs typeface="Times New Roman" panose="02020603050405020304" pitchFamily="18" charset="0"/>
            </a:rPr>
            <a:t> institution that is applying for the grant</a:t>
          </a:r>
          <a:endParaRPr lang="en-US" sz="4500" kern="1200" dirty="0">
            <a:latin typeface="Publico Text" panose="02040502060504060203" pitchFamily="18" charset="0"/>
            <a:cs typeface="Times New Roman" panose="02020603050405020304" pitchFamily="18" charset="0"/>
          </a:endParaRPr>
        </a:p>
      </dsp:txBody>
      <dsp:txXfrm rot="10800000">
        <a:off x="4037711" y="64037"/>
        <a:ext cx="7690927" cy="3539663"/>
      </dsp:txXfrm>
    </dsp:sp>
    <dsp:sp modelId="{60D87DDC-7969-4C6D-8131-28B17B89D076}">
      <dsp:nvSpPr>
        <dsp:cNvPr id="0" name=""/>
        <dsp:cNvSpPr/>
      </dsp:nvSpPr>
      <dsp:spPr>
        <a:xfrm>
          <a:off x="1275165" y="606"/>
          <a:ext cx="3539663" cy="3539663"/>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5ACC5B-3D3F-4F8F-A5A9-2291F19B4F81}">
      <dsp:nvSpPr>
        <dsp:cNvPr id="0" name=""/>
        <dsp:cNvSpPr/>
      </dsp:nvSpPr>
      <dsp:spPr>
        <a:xfrm rot="10800000">
          <a:off x="3044997" y="4596886"/>
          <a:ext cx="8575843" cy="3539663"/>
        </a:xfrm>
        <a:prstGeom prst="homePlate">
          <a:avLst/>
        </a:prstGeom>
        <a:solidFill>
          <a:srgbClr val="4254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0893" tIns="171450" rIns="320040" bIns="171450" numCol="1" spcCol="1270" anchor="ctr" anchorCtr="0">
          <a:noAutofit/>
        </a:bodyPr>
        <a:lstStyle/>
        <a:p>
          <a:pPr marL="0" lvl="0" indent="0" algn="ctr" defTabSz="2000250">
            <a:lnSpc>
              <a:spcPct val="90000"/>
            </a:lnSpc>
            <a:spcBef>
              <a:spcPct val="0"/>
            </a:spcBef>
            <a:spcAft>
              <a:spcPct val="35000"/>
            </a:spcAft>
            <a:buNone/>
          </a:pPr>
          <a:r>
            <a:rPr lang="en-US" sz="4500" kern="1200" dirty="0">
              <a:latin typeface="Publico Text" panose="02040502060504060203" pitchFamily="18" charset="0"/>
              <a:cs typeface="Times New Roman" panose="02020603050405020304" pitchFamily="18" charset="0"/>
            </a:rPr>
            <a:t>The</a:t>
          </a:r>
          <a:r>
            <a:rPr lang="en-US" sz="4500" kern="1200" baseline="0" dirty="0">
              <a:latin typeface="Publico Text" panose="02040502060504060203" pitchFamily="18" charset="0"/>
              <a:cs typeface="Times New Roman" panose="02020603050405020304" pitchFamily="18" charset="0"/>
            </a:rPr>
            <a:t> early career researcher works at the institution or organization applying for the grant</a:t>
          </a:r>
          <a:endParaRPr lang="en-US" sz="4500" kern="1200" dirty="0">
            <a:latin typeface="Publico Text" panose="02040502060504060203" pitchFamily="18" charset="0"/>
            <a:cs typeface="Times New Roman" panose="02020603050405020304" pitchFamily="18" charset="0"/>
          </a:endParaRPr>
        </a:p>
      </dsp:txBody>
      <dsp:txXfrm rot="10800000">
        <a:off x="3929913" y="4596886"/>
        <a:ext cx="7690927" cy="3539663"/>
      </dsp:txXfrm>
    </dsp:sp>
    <dsp:sp modelId="{0A66CB47-7205-489B-B07A-B61BF218B779}">
      <dsp:nvSpPr>
        <dsp:cNvPr id="0" name=""/>
        <dsp:cNvSpPr/>
      </dsp:nvSpPr>
      <dsp:spPr>
        <a:xfrm>
          <a:off x="1275165" y="4596886"/>
          <a:ext cx="3539663" cy="3539663"/>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sz="quarter" idx="1"/>
          </p:nvPr>
        </p:nvSpPr>
        <p:spPr>
          <a:xfrm>
            <a:off x="4023092" y="0"/>
            <a:ext cx="3077739" cy="469424"/>
          </a:xfrm>
          <a:prstGeom prst="rect">
            <a:avLst/>
          </a:prstGeom>
        </p:spPr>
        <p:txBody>
          <a:bodyPr vert="horz" lIns="94229" tIns="47114" rIns="94229" bIns="47114" rtlCol="0"/>
          <a:lstStyle>
            <a:lvl1pPr algn="r">
              <a:defRPr sz="1200"/>
            </a:lvl1pPr>
          </a:lstStyle>
          <a:p>
            <a:fld id="{F1B94F52-1885-8F40-913E-43837C1C5129}" type="datetime1">
              <a:rPr lang="en-US" smtClean="0"/>
              <a:t>12/3/2024</a:t>
            </a:fld>
            <a:endParaRPr lang="en-US"/>
          </a:p>
        </p:txBody>
      </p:sp>
      <p:sp>
        <p:nvSpPr>
          <p:cNvPr id="4" name="Footer Placeholder 3"/>
          <p:cNvSpPr>
            <a:spLocks noGrp="1"/>
          </p:cNvSpPr>
          <p:nvPr>
            <p:ph type="ftr" sz="quarter" idx="2"/>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29" tIns="47114" rIns="94229" bIns="47114" rtlCol="0" anchor="b"/>
          <a:lstStyle>
            <a:lvl1pPr algn="r">
              <a:defRPr sz="1200"/>
            </a:lvl1pPr>
          </a:lstStyle>
          <a:p>
            <a:fld id="{1E5D7771-19C7-D84F-898C-8B0CDC6F6003}" type="slidenum">
              <a:rPr lang="en-US" smtClean="0"/>
              <a:t>‹#›</a:t>
            </a:fld>
            <a:endParaRPr lang="en-US"/>
          </a:p>
        </p:txBody>
      </p:sp>
    </p:spTree>
    <p:extLst>
      <p:ext uri="{BB962C8B-B14F-4D97-AF65-F5344CB8AC3E}">
        <p14:creationId xmlns:p14="http://schemas.microsoft.com/office/powerpoint/2010/main" val="410216715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6968D6E9-C2FC-A24A-8A5C-F7FDBF924036}" type="datetime1">
              <a:rPr lang="en-US" smtClean="0"/>
              <a:t>12/3/2024</a:t>
            </a:fld>
            <a:endParaRPr lang="en-US"/>
          </a:p>
        </p:txBody>
      </p:sp>
      <p:sp>
        <p:nvSpPr>
          <p:cNvPr id="4" name="Slide Image Placeholder 3"/>
          <p:cNvSpPr>
            <a:spLocks noGrp="1" noRot="1" noChangeAspect="1"/>
          </p:cNvSpPr>
          <p:nvPr>
            <p:ph type="sldImg" idx="2"/>
          </p:nvPr>
        </p:nvSpPr>
        <p:spPr>
          <a:xfrm>
            <a:off x="422275" y="704850"/>
            <a:ext cx="6257925" cy="3519488"/>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53E4DCFB-13A1-154D-ADC1-C6BA798FD344}" type="slidenum">
              <a:rPr lang="en-US" smtClean="0"/>
              <a:t>‹#›</a:t>
            </a:fld>
            <a:endParaRPr lang="en-US"/>
          </a:p>
        </p:txBody>
      </p:sp>
    </p:spTree>
    <p:extLst>
      <p:ext uri="{BB962C8B-B14F-4D97-AF65-F5344CB8AC3E}">
        <p14:creationId xmlns:p14="http://schemas.microsoft.com/office/powerpoint/2010/main" val="1122356958"/>
      </p:ext>
    </p:extLst>
  </p:cSld>
  <p:clrMap bg1="lt1" tx1="dk1" bg2="lt2" tx2="dk2" accent1="accent1" accent2="accent2" accent3="accent3" accent4="accent4" accent5="accent5" accent6="accent6" hlink="hlink" folHlink="folHlink"/>
  <p:hf sldNum="0" hdr="0" ftr="0" dt="0"/>
  <p:notesStyle>
    <a:lvl1pPr marL="0" algn="l" defTabSz="1219261" rtl="0" eaLnBrk="1" latinLnBrk="0" hangingPunct="1">
      <a:defRPr sz="3200" kern="1200">
        <a:solidFill>
          <a:schemeClr val="tx1"/>
        </a:solidFill>
        <a:latin typeface="+mn-lt"/>
        <a:ea typeface="+mn-ea"/>
        <a:cs typeface="+mn-cs"/>
      </a:defRPr>
    </a:lvl1pPr>
    <a:lvl2pPr marL="1219261" algn="l" defTabSz="1219261" rtl="0" eaLnBrk="1" latinLnBrk="0" hangingPunct="1">
      <a:defRPr sz="3200" kern="1200">
        <a:solidFill>
          <a:schemeClr val="tx1"/>
        </a:solidFill>
        <a:latin typeface="+mn-lt"/>
        <a:ea typeface="+mn-ea"/>
        <a:cs typeface="+mn-cs"/>
      </a:defRPr>
    </a:lvl2pPr>
    <a:lvl3pPr marL="2438522" algn="l" defTabSz="1219261" rtl="0" eaLnBrk="1" latinLnBrk="0" hangingPunct="1">
      <a:defRPr sz="3200" kern="1200">
        <a:solidFill>
          <a:schemeClr val="tx1"/>
        </a:solidFill>
        <a:latin typeface="+mn-lt"/>
        <a:ea typeface="+mn-ea"/>
        <a:cs typeface="+mn-cs"/>
      </a:defRPr>
    </a:lvl3pPr>
    <a:lvl4pPr marL="3657783" algn="l" defTabSz="1219261" rtl="0" eaLnBrk="1" latinLnBrk="0" hangingPunct="1">
      <a:defRPr sz="3200" kern="1200">
        <a:solidFill>
          <a:schemeClr val="tx1"/>
        </a:solidFill>
        <a:latin typeface="+mn-lt"/>
        <a:ea typeface="+mn-ea"/>
        <a:cs typeface="+mn-cs"/>
      </a:defRPr>
    </a:lvl4pPr>
    <a:lvl5pPr marL="4877044" algn="l" defTabSz="1219261" rtl="0" eaLnBrk="1" latinLnBrk="0" hangingPunct="1">
      <a:defRPr sz="3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carnegieclassifications.acenet.edu/institutions/page/3/?basic2021__du%5B0%5D=16"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ies.ed.gov/funding/grantsearch/index.asp?mode=1&amp;sort=1&amp;order=1&amp;searchvals=&amp;SearchType=or&amp;checktitle=on&amp;checkaffiliation=on&amp;checkprincipal=on&amp;checkquestion=on&amp;checkprogram=on&amp;checkawardnumber=on&amp;slctAffiliation=0&amp;slctPrincipal=0&amp;slctYear=0&amp;slctProgram=2127&amp;slctGoal=0&amp;slctCenter=0&amp;FundType=1&amp;FundType=2" TargetMode="External"/><Relationship Id="rId2" Type="http://schemas.openxmlformats.org/officeDocument/2006/relationships/slide" Target="../slides/slide27.xml"/><Relationship Id="rId1" Type="http://schemas.openxmlformats.org/officeDocument/2006/relationships/notesMaster" Target="../notesMasters/notesMaster1.xml"/><Relationship Id="rId5" Type="http://schemas.openxmlformats.org/officeDocument/2006/relationships/hyperlink" Target="https://ies.ed.gov/funding/grantsearch/index.asp?mode=1&amp;sort=1&amp;order=1&amp;searchvals=&amp;SearchType=or&amp;checktitle=on&amp;checkaffiliation=on&amp;checkprincipal=on&amp;checkquestion=on&amp;checkprogram=on&amp;checkawardnumber=on&amp;slctAffiliation=0&amp;slctPrincipal=0&amp;slctYear=0&amp;slctProgram=79&amp;slctGoal=0&amp;slctCenter=0&amp;FundType=1&amp;FundType=2" TargetMode="External"/><Relationship Id="rId4" Type="http://schemas.openxmlformats.org/officeDocument/2006/relationships/hyperlink" Target="https://ies.ed.gov/funding/grantsearch/index.asp?mode=1&amp;sort=1&amp;order=1&amp;searchvals=&amp;SearchType=or&amp;checktitle=on&amp;checkaffiliation=on&amp;checkprincipal=on&amp;checkquestion=on&amp;checkprogram=on&amp;checkawardnumber=on&amp;slctAffiliation=0&amp;slctPrincipal=0&amp;slctYear=0&amp;slctProgram=2117&amp;slctGoal=0&amp;slctCenter=0&amp;FundType=1&amp;FundType=2"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32986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95301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US" dirty="0"/>
              <a:t>Link to determine if you are at an R2: </a:t>
            </a:r>
            <a:r>
              <a:rPr lang="en-US" dirty="0">
                <a:hlinkClick r:id="rId3"/>
              </a:rPr>
              <a:t>Institutions Search - Page 3 of 6 - CARNEGIE CLASSIFICATION OF INSTITUTIONS OF HIGHER EDUCATION</a:t>
            </a:r>
            <a:endParaRPr lang="en-US" dirty="0"/>
          </a:p>
          <a:p>
            <a:endParaRPr lang="en-US" dirty="0"/>
          </a:p>
        </p:txBody>
      </p:sp>
    </p:spTree>
    <p:extLst>
      <p:ext uri="{BB962C8B-B14F-4D97-AF65-F5344CB8AC3E}">
        <p14:creationId xmlns:p14="http://schemas.microsoft.com/office/powerpoint/2010/main" val="579008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53265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16159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r>
              <a:rPr lang="en-US"/>
              <a:t>Notes:</a:t>
            </a:r>
          </a:p>
          <a:p>
            <a:pPr defTabSz="914400"/>
            <a:endParaRPr lang="en-US"/>
          </a:p>
          <a:p>
            <a:endParaRPr lang="en-US"/>
          </a:p>
        </p:txBody>
      </p:sp>
    </p:spTree>
    <p:extLst>
      <p:ext uri="{BB962C8B-B14F-4D97-AF65-F5344CB8AC3E}">
        <p14:creationId xmlns:p14="http://schemas.microsoft.com/office/powerpoint/2010/main" val="3774638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C63A36ED-FE37-4787-A371-2F7BE2AB232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2265A934-B9A5-4CAB-AB7E-A9DF7DF3360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400"/>
            <a:endParaRPr lang="en-US" altLang="en-US" dirty="0"/>
          </a:p>
        </p:txBody>
      </p:sp>
      <p:sp>
        <p:nvSpPr>
          <p:cNvPr id="4" name="Slide Number Placeholder 3">
            <a:extLst>
              <a:ext uri="{FF2B5EF4-FFF2-40B4-BE49-F238E27FC236}">
                <a16:creationId xmlns:a16="http://schemas.microsoft.com/office/drawing/2014/main" id="{26D315E5-4316-4AB2-8222-C5C968EF62E4}"/>
              </a:ext>
            </a:extLst>
          </p:cNvPr>
          <p:cNvSpPr>
            <a:spLocks noGrp="1"/>
          </p:cNvSpPr>
          <p:nvPr>
            <p:ph type="sldNum" sz="quarter" idx="5"/>
          </p:nvPr>
        </p:nvSpPr>
        <p:spPr/>
        <p:txBody>
          <a:bodyPr/>
          <a:lstStyle/>
          <a:p>
            <a:pPr>
              <a:defRPr/>
            </a:pPr>
            <a:fld id="{30E7F3C1-AA9B-4856-9D35-BE2E5A945A1B}" type="slidenum">
              <a:rPr lang="en-US" smtClean="0"/>
              <a:pPr>
                <a:defRPr/>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Publico Text" panose="02040502060504060203" pitchFamily="18" charset="0"/>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473301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a:extLst>
              <a:ext uri="{FF2B5EF4-FFF2-40B4-BE49-F238E27FC236}">
                <a16:creationId xmlns:a16="http://schemas.microsoft.com/office/drawing/2014/main" id="{EF90ADE0-AFD5-47EA-9284-3D53BDD445C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a:extLst>
              <a:ext uri="{FF2B5EF4-FFF2-40B4-BE49-F238E27FC236}">
                <a16:creationId xmlns:a16="http://schemas.microsoft.com/office/drawing/2014/main" id="{24391C5A-5AC7-4B1F-B51F-D2631130D0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400"/>
            <a:endParaRPr lang="en-US" altLang="en-US"/>
          </a:p>
        </p:txBody>
      </p:sp>
      <p:sp>
        <p:nvSpPr>
          <p:cNvPr id="4" name="Slide Number Placeholder 3">
            <a:extLst>
              <a:ext uri="{FF2B5EF4-FFF2-40B4-BE49-F238E27FC236}">
                <a16:creationId xmlns:a16="http://schemas.microsoft.com/office/drawing/2014/main" id="{4FEA1F9D-6707-4403-AA59-AFC98958EE89}"/>
              </a:ext>
            </a:extLst>
          </p:cNvPr>
          <p:cNvSpPr>
            <a:spLocks noGrp="1"/>
          </p:cNvSpPr>
          <p:nvPr>
            <p:ph type="sldNum" sz="quarter" idx="5"/>
          </p:nvPr>
        </p:nvSpPr>
        <p:spPr/>
        <p:txBody>
          <a:bodyPr/>
          <a:lstStyle/>
          <a:p>
            <a:pPr>
              <a:defRPr/>
            </a:pPr>
            <a:fld id="{57FEDC73-F257-4B87-BAD3-DB62A284E2D6}"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78076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a:extLst>
              <a:ext uri="{FF2B5EF4-FFF2-40B4-BE49-F238E27FC236}">
                <a16:creationId xmlns:a16="http://schemas.microsoft.com/office/drawing/2014/main" id="{70537133-E6D6-446D-B237-D177F597321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a:extLst>
              <a:ext uri="{FF2B5EF4-FFF2-40B4-BE49-F238E27FC236}">
                <a16:creationId xmlns:a16="http://schemas.microsoft.com/office/drawing/2014/main" id="{9AB86321-A169-4205-97D2-54E07BBDA0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400"/>
            <a:endParaRPr lang="en-US" altLang="en-US"/>
          </a:p>
        </p:txBody>
      </p:sp>
      <p:sp>
        <p:nvSpPr>
          <p:cNvPr id="4" name="Slide Number Placeholder 3">
            <a:extLst>
              <a:ext uri="{FF2B5EF4-FFF2-40B4-BE49-F238E27FC236}">
                <a16:creationId xmlns:a16="http://schemas.microsoft.com/office/drawing/2014/main" id="{9A67F9D2-549F-4599-A61F-79ED2C87D551}"/>
              </a:ext>
            </a:extLst>
          </p:cNvPr>
          <p:cNvSpPr>
            <a:spLocks noGrp="1"/>
          </p:cNvSpPr>
          <p:nvPr>
            <p:ph type="sldNum" sz="quarter" idx="5"/>
          </p:nvPr>
        </p:nvSpPr>
        <p:spPr/>
        <p:txBody>
          <a:bodyPr/>
          <a:lstStyle/>
          <a:p>
            <a:pPr>
              <a:defRPr/>
            </a:pPr>
            <a:fld id="{2BE8C44F-D198-4535-A08B-E48FCB332A18}" type="slidenum">
              <a:rPr lang="en-US" smtClean="0"/>
              <a:pPr>
                <a:defRPr/>
              </a:pPr>
              <a:t>22</a:t>
            </a:fld>
            <a:endParaRPr lang="en-US"/>
          </a:p>
        </p:txBody>
      </p:sp>
    </p:spTree>
    <p:extLst>
      <p:ext uri="{BB962C8B-B14F-4D97-AF65-F5344CB8AC3E}">
        <p14:creationId xmlns:p14="http://schemas.microsoft.com/office/powerpoint/2010/main" val="555261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52488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3358" indent="-353358"/>
            <a:endParaRPr lang="en-US" sz="3300"/>
          </a:p>
        </p:txBody>
      </p:sp>
    </p:spTree>
    <p:extLst>
      <p:ext uri="{BB962C8B-B14F-4D97-AF65-F5344CB8AC3E}">
        <p14:creationId xmlns:p14="http://schemas.microsoft.com/office/powerpoint/2010/main" val="3992647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id="{EA5C1194-EA53-4073-B17C-E5A02EAF41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083E7AC8-4353-4037-8153-ECB604A402B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D76A3C4B-5889-4438-AC14-44E883C1648D}"/>
              </a:ext>
            </a:extLst>
          </p:cNvPr>
          <p:cNvSpPr>
            <a:spLocks noGrp="1"/>
          </p:cNvSpPr>
          <p:nvPr>
            <p:ph type="sldNum" sz="quarter" idx="5"/>
          </p:nvPr>
        </p:nvSpPr>
        <p:spPr/>
        <p:txBody>
          <a:bodyPr/>
          <a:lstStyle/>
          <a:p>
            <a:pPr>
              <a:defRPr/>
            </a:pPr>
            <a:fld id="{F383F250-F68D-4574-919F-C9D7D4C3F26F}" type="slidenum">
              <a:rPr lang="en-US" smtClean="0"/>
              <a:pPr>
                <a:defRPr/>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a:extLst>
              <a:ext uri="{FF2B5EF4-FFF2-40B4-BE49-F238E27FC236}">
                <a16:creationId xmlns:a16="http://schemas.microsoft.com/office/drawing/2014/main" id="{8E46A927-964E-4669-9640-022F2CEC6C6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a:extLst>
              <a:ext uri="{FF2B5EF4-FFF2-40B4-BE49-F238E27FC236}">
                <a16:creationId xmlns:a16="http://schemas.microsoft.com/office/drawing/2014/main" id="{81F22D9C-8EC8-404D-9BAD-CC61F7520F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 name="Slide Number Placeholder 3">
            <a:extLst>
              <a:ext uri="{FF2B5EF4-FFF2-40B4-BE49-F238E27FC236}">
                <a16:creationId xmlns:a16="http://schemas.microsoft.com/office/drawing/2014/main" id="{861F7FF3-F224-41E8-976E-78CAD0A133CF}"/>
              </a:ext>
            </a:extLst>
          </p:cNvPr>
          <p:cNvSpPr>
            <a:spLocks noGrp="1"/>
          </p:cNvSpPr>
          <p:nvPr>
            <p:ph type="sldNum" sz="quarter" idx="5"/>
          </p:nvPr>
        </p:nvSpPr>
        <p:spPr/>
        <p:txBody>
          <a:bodyPr/>
          <a:lstStyle/>
          <a:p>
            <a:pPr>
              <a:defRPr/>
            </a:pPr>
            <a:fld id="{DE0F0E44-1D56-4D1F-8060-4B3B718C1B8A}" type="slidenum">
              <a:rPr lang="en-US" smtClean="0"/>
              <a:pPr>
                <a:defRPr/>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16728138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nSpc>
                <a:spcPct val="107000"/>
              </a:lnSpc>
              <a:spcBef>
                <a:spcPts val="0"/>
              </a:spcBef>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 to </a:t>
            </a:r>
            <a:r>
              <a:rPr lang="en-US" sz="1800" b="1"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NCER Early Career Development and Mentoring Program for Education Research awards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285750" marR="0" lvl="0" indent="-285750">
              <a:lnSpc>
                <a:spcPct val="107000"/>
              </a:lnSpc>
              <a:spcBef>
                <a:spcPts val="0"/>
              </a:spcBef>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 to </a:t>
            </a:r>
            <a:r>
              <a:rPr lang="en-US" sz="1800" b="1"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NCER Early Career Development and Mentoring Program for Faculty at Minority Serving Institutions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285750" marR="0" lvl="0" indent="-285750">
              <a:lnSpc>
                <a:spcPct val="107000"/>
              </a:lnSpc>
              <a:spcBef>
                <a:spcPts val="0"/>
              </a:spcBef>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 to </a:t>
            </a:r>
            <a:r>
              <a:rPr lang="en-US" sz="1800" b="1"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NCSER Early Career Development and Mentoring</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Calibri"/>
            </a:endParaRPr>
          </a:p>
          <a:p>
            <a:pPr marL="0" marR="0">
              <a:lnSpc>
                <a:spcPct val="107000"/>
              </a:lnSpc>
              <a:spcBef>
                <a:spcPts val="0"/>
              </a:spcBef>
              <a:spcAft>
                <a:spcPts val="0"/>
              </a:spcAft>
            </a:pPr>
            <a:r>
              <a:rPr lang="en-US" sz="1800" dirty="0">
                <a:effectLst/>
                <a:latin typeface="Calibri"/>
                <a:ea typeface="Calibri" panose="020F0502020204030204" pitchFamily="34" charset="0"/>
                <a:cs typeface="Calibri"/>
              </a:rPr>
              <a:t> </a:t>
            </a:r>
          </a:p>
          <a:p>
            <a:pPr marL="0" marR="0">
              <a:lnSpc>
                <a:spcPct val="107000"/>
              </a:lnSpc>
              <a:spcBef>
                <a:spcPts val="0"/>
              </a:spcBef>
              <a:spcAft>
                <a:spcPts val="0"/>
              </a:spcAft>
            </a:pPr>
            <a:r>
              <a:rPr lang="en-US" sz="1800" dirty="0">
                <a:effectLst/>
                <a:latin typeface="Calibri"/>
                <a:ea typeface="Calibri" panose="020F0502020204030204" pitchFamily="34" charset="0"/>
                <a:cs typeface="Calibri"/>
              </a:rPr>
              <a:t>  </a:t>
            </a:r>
            <a:endParaRPr lang="en-US" sz="1200" b="0" dirty="0">
              <a:effectLst/>
              <a:latin typeface="+mn-lt"/>
              <a:ea typeface="Calibri" panose="020F0502020204030204" pitchFamily="34" charset="0"/>
              <a:cs typeface="Times New Roman" panose="02020603050405020304" pitchFamily="18" charset="0"/>
            </a:endParaRPr>
          </a:p>
          <a:p>
            <a:pPr>
              <a:spcAft>
                <a:spcPts val="2400"/>
              </a:spcAft>
            </a:pPr>
            <a:endParaRPr lang="en-US" dirty="0"/>
          </a:p>
        </p:txBody>
      </p:sp>
    </p:spTree>
    <p:extLst>
      <p:ext uri="{BB962C8B-B14F-4D97-AF65-F5344CB8AC3E}">
        <p14:creationId xmlns:p14="http://schemas.microsoft.com/office/powerpoint/2010/main" val="7408767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398120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193203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5965D30E-58E1-2035-661F-A7BB7C46717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D00E55A7-382D-7E5A-56DA-1FF92A8D1AC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z="1400" dirty="0">
              <a:cs typeface="Calibri"/>
            </a:endParaRPr>
          </a:p>
        </p:txBody>
      </p:sp>
    </p:spTree>
    <p:extLst>
      <p:ext uri="{BB962C8B-B14F-4D97-AF65-F5344CB8AC3E}">
        <p14:creationId xmlns:p14="http://schemas.microsoft.com/office/powerpoint/2010/main" val="9827813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7215" lvl="1"/>
            <a:endParaRPr lang="en-US" altLang="en-US" sz="1800" b="1" dirty="0">
              <a:latin typeface="Publico Text" panose="02040502060504060203" pitchFamily="18" charset="0"/>
              <a:cs typeface="Times New Roman"/>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BE81D5-7BEC-4C6B-BDDE-41B44B4DD2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4051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90902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Tree>
    <p:extLst>
      <p:ext uri="{BB962C8B-B14F-4D97-AF65-F5344CB8AC3E}">
        <p14:creationId xmlns:p14="http://schemas.microsoft.com/office/powerpoint/2010/main" val="14302849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22449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12443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08157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15908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23300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82960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468975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7" y="362174"/>
            <a:ext cx="24384000" cy="11826976"/>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solidFill>
                <a:schemeClr val="bg1"/>
              </a:solidFill>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2269122" y="5029200"/>
            <a:ext cx="20496234" cy="3231728"/>
          </a:xfrm>
        </p:spPr>
        <p:txBody>
          <a:bodyPr lIns="0" tIns="0" rIns="0" bIns="0">
            <a:normAutofit/>
          </a:bodyPr>
          <a:lstStyle>
            <a:lvl1pPr>
              <a:defRPr sz="7200" b="0" i="0" baseline="0">
                <a:solidFill>
                  <a:schemeClr val="bg1"/>
                </a:solidFill>
                <a:latin typeface="Publico Text" panose="02040502060504060203" pitchFamily="18" charset="0"/>
                <a:cs typeface="Times New Roman" panose="02020603050405020304" pitchFamily="18" charset="0"/>
              </a:defRPr>
            </a:lvl1pPr>
          </a:lstStyle>
          <a:p>
            <a:r>
              <a:rPr lang="tr-TR" dirty="0"/>
              <a:t>Click to edit Master title style</a:t>
            </a:r>
            <a:br>
              <a:rPr lang="en-US" dirty="0"/>
            </a:br>
            <a:r>
              <a:rPr lang="en-US" dirty="0"/>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2268538" y="8458200"/>
            <a:ext cx="2914649" cy="2968950"/>
          </a:xfrm>
        </p:spPr>
        <p:txBody>
          <a:bodyPr>
            <a:normAutofit/>
          </a:bodyPr>
          <a:lstStyle>
            <a:lvl1pPr>
              <a:defRPr sz="2400">
                <a:solidFill>
                  <a:schemeClr val="bg1"/>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5330714" y="8458200"/>
            <a:ext cx="2914649" cy="2968950"/>
          </a:xfrm>
        </p:spPr>
        <p:txBody>
          <a:bodyPr>
            <a:normAutofit/>
          </a:bodyPr>
          <a:lstStyle>
            <a:lvl1pPr>
              <a:defRPr sz="2400">
                <a:solidFill>
                  <a:schemeClr val="bg1"/>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296930478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10682747" cy="1219177"/>
          </a:xfrm>
        </p:spPr>
        <p:txBody>
          <a:bodyPr lIns="0" tIns="0" rIns="0" bIns="0">
            <a:normAutofit/>
          </a:bodyPr>
          <a:lstStyle>
            <a:lvl1pPr>
              <a:defRPr sz="68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2574588" y="1143001"/>
            <a:ext cx="10653252" cy="10287000"/>
          </a:xfrm>
          <a:prstGeom prst="rect">
            <a:avLst/>
          </a:prstGeom>
        </p:spPr>
        <p:txBody>
          <a:bodyPr/>
          <a:lstStyle>
            <a:lvl1pPr>
              <a:defRPr/>
            </a:lvl1pPr>
          </a:lstStyle>
          <a:p>
            <a:endParaRPr lang="en-US" dirty="0"/>
          </a:p>
        </p:txBody>
      </p:sp>
      <p:sp>
        <p:nvSpPr>
          <p:cNvPr id="23" name="Text Placeholder 7">
            <a:extLst>
              <a:ext uri="{FF2B5EF4-FFF2-40B4-BE49-F238E27FC236}">
                <a16:creationId xmlns:a16="http://schemas.microsoft.com/office/drawing/2014/main" id="{F557ABA0-2CF0-894D-BFC5-E24C93581EC6}"/>
              </a:ext>
            </a:extLst>
          </p:cNvPr>
          <p:cNvSpPr>
            <a:spLocks noGrp="1"/>
          </p:cNvSpPr>
          <p:nvPr>
            <p:ph type="body" sz="quarter" idx="15"/>
          </p:nvPr>
        </p:nvSpPr>
        <p:spPr>
          <a:xfrm>
            <a:off x="1144586" y="3152752"/>
            <a:ext cx="10682748" cy="3860491"/>
          </a:xfrm>
        </p:spPr>
        <p:txBody>
          <a:bodyPr>
            <a:normAutofit/>
          </a:bodyPr>
          <a:lstStyle>
            <a:lvl1pPr>
              <a:defRPr sz="4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4" name="Text Placeholder 7">
            <a:extLst>
              <a:ext uri="{FF2B5EF4-FFF2-40B4-BE49-F238E27FC236}">
                <a16:creationId xmlns:a16="http://schemas.microsoft.com/office/drawing/2014/main" id="{CA97B1A4-557A-8842-A7CF-CEF459F857B2}"/>
              </a:ext>
            </a:extLst>
          </p:cNvPr>
          <p:cNvSpPr>
            <a:spLocks noGrp="1"/>
          </p:cNvSpPr>
          <p:nvPr>
            <p:ph type="body" sz="quarter" idx="16"/>
          </p:nvPr>
        </p:nvSpPr>
        <p:spPr>
          <a:xfrm>
            <a:off x="1144586" y="7781903"/>
            <a:ext cx="10682748" cy="3648098"/>
          </a:xfrm>
        </p:spPr>
        <p:txBody>
          <a:bodyPr>
            <a:normAutofit/>
          </a:bodyPr>
          <a:lstStyle>
            <a:lvl1pPr marL="457200" indent="-457200">
              <a:buFont typeface="Arial" panose="020B0604020202020204" pitchFamily="34" charset="0"/>
              <a:buChar char="•"/>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65763683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userDrawn="1">
          <p15:clr>
            <a:srgbClr val="FBAE40"/>
          </p15:clr>
        </p15:guide>
        <p15:guide id="11" pos="792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22083252" cy="4648213"/>
          </a:xfrm>
          <a:prstGeom prst="rect">
            <a:avLst/>
          </a:prstGeom>
        </p:spPr>
        <p:txBody>
          <a:bodyPr/>
          <a:lstStyle>
            <a:lvl1pPr>
              <a:defRPr/>
            </a:lvl1pPr>
          </a:lstStyle>
          <a:p>
            <a:endParaRPr lang="en-US" dirty="0"/>
          </a:p>
        </p:txBody>
      </p:sp>
      <p:sp>
        <p:nvSpPr>
          <p:cNvPr id="28" name="Text Placeholder 7">
            <a:extLst>
              <a:ext uri="{FF2B5EF4-FFF2-40B4-BE49-F238E27FC236}">
                <a16:creationId xmlns:a16="http://schemas.microsoft.com/office/drawing/2014/main" id="{269D219F-F78E-9E4A-B025-7F24BB66706A}"/>
              </a:ext>
            </a:extLst>
          </p:cNvPr>
          <p:cNvSpPr>
            <a:spLocks noGrp="1"/>
          </p:cNvSpPr>
          <p:nvPr>
            <p:ph type="body" sz="quarter" idx="17"/>
          </p:nvPr>
        </p:nvSpPr>
        <p:spPr>
          <a:xfrm>
            <a:off x="12574586" y="8531537"/>
            <a:ext cx="10682748" cy="2898463"/>
          </a:xfrm>
        </p:spPr>
        <p:txBody>
          <a:bodyPr>
            <a:normAutofit/>
          </a:bodyPr>
          <a:lstStyle>
            <a:lvl1pPr marL="457200" indent="-457200">
              <a:buFont typeface="Arial" panose="020B0604020202020204" pitchFamily="34" charset="0"/>
              <a:buChar char="•"/>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9" name="Text Placeholder 7">
            <a:extLst>
              <a:ext uri="{FF2B5EF4-FFF2-40B4-BE49-F238E27FC236}">
                <a16:creationId xmlns:a16="http://schemas.microsoft.com/office/drawing/2014/main" id="{D3B36E90-1930-594F-A27D-BBFA1CA70557}"/>
              </a:ext>
            </a:extLst>
          </p:cNvPr>
          <p:cNvSpPr>
            <a:spLocks noGrp="1"/>
          </p:cNvSpPr>
          <p:nvPr>
            <p:ph type="body" sz="quarter" idx="15"/>
          </p:nvPr>
        </p:nvSpPr>
        <p:spPr>
          <a:xfrm>
            <a:off x="1144586" y="8531537"/>
            <a:ext cx="10682748" cy="2898463"/>
          </a:xfrm>
        </p:spPr>
        <p:txBody>
          <a:bodyPr>
            <a:normAutofit/>
          </a:bodyPr>
          <a:lstStyle>
            <a:lvl1pPr>
              <a:defRPr sz="4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333083696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10668000" cy="4648213"/>
          </a:xfrm>
          <a:prstGeom prst="rect">
            <a:avLst/>
          </a:prstGeom>
        </p:spPr>
        <p:txBody>
          <a:bodyPr/>
          <a:lstStyle>
            <a:lvl1pPr>
              <a:defRPr/>
            </a:lvl1pPr>
          </a:lstStyle>
          <a:p>
            <a:endParaRPr lang="en-US" dirty="0"/>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6" y="3124175"/>
            <a:ext cx="10668000" cy="4648213"/>
          </a:xfrm>
          <a:prstGeom prst="rect">
            <a:avLst/>
          </a:prstGeom>
        </p:spPr>
        <p:txBody>
          <a:bodyPr/>
          <a:lstStyle>
            <a:lvl1pPr>
              <a:defRPr/>
            </a:lvl1pPr>
          </a:lstStyle>
          <a:p>
            <a:endParaRPr lang="en-US" dirty="0"/>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1144586" y="8531537"/>
            <a:ext cx="10682748" cy="2898463"/>
          </a:xfrm>
        </p:spPr>
        <p:txBody>
          <a:bodyPr>
            <a:normAutofit/>
          </a:bodyPr>
          <a:lstStyle>
            <a:lvl1pPr marL="0" indent="0">
              <a:buFont typeface="Arial" panose="020B0604020202020204" pitchFamily="34" charset="0"/>
              <a:buNone/>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7"/>
            <a:ext cx="10682748" cy="2898463"/>
          </a:xfrm>
        </p:spPr>
        <p:txBody>
          <a:bodyPr>
            <a:normAutofit/>
          </a:bodyPr>
          <a:lstStyle>
            <a:lvl1pPr marL="0" indent="0">
              <a:buFont typeface="Arial" panose="020B0604020202020204" pitchFamily="34" charset="0"/>
              <a:buNone/>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300559081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6858000" cy="4648213"/>
          </a:xfrm>
          <a:prstGeom prst="rect">
            <a:avLst/>
          </a:prstGeom>
        </p:spPr>
        <p:txBody>
          <a:bodyPr/>
          <a:lstStyle>
            <a:lvl1pPr>
              <a:defRPr/>
            </a:lvl1pPr>
          </a:lstStyle>
          <a:p>
            <a:endParaRPr lang="en-US" dirty="0"/>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764587" y="3124175"/>
            <a:ext cx="6858000" cy="4648213"/>
          </a:xfrm>
          <a:prstGeom prst="rect">
            <a:avLst/>
          </a:prstGeom>
        </p:spPr>
        <p:txBody>
          <a:bodyPr/>
          <a:lstStyle>
            <a:lvl1pPr>
              <a:defRPr/>
            </a:lvl1pPr>
          </a:lstStyle>
          <a:p>
            <a:endParaRPr lang="en-US" dirty="0"/>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384587" y="3124175"/>
            <a:ext cx="6858000" cy="4648213"/>
          </a:xfrm>
          <a:prstGeom prst="rect">
            <a:avLst/>
          </a:prstGeom>
        </p:spPr>
        <p:txBody>
          <a:bodyPr/>
          <a:lstStyle>
            <a:lvl1pPr>
              <a:defRPr/>
            </a:lvl1pPr>
          </a:lstStyle>
          <a:p>
            <a:endParaRPr lang="en-US" dirty="0"/>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1144586" y="8531537"/>
            <a:ext cx="6858002" cy="2898463"/>
          </a:xfrm>
        </p:spPr>
        <p:txBody>
          <a:bodyPr>
            <a:normAutofit/>
          </a:bodyPr>
          <a:lstStyle>
            <a:lvl1pPr marL="0" indent="0">
              <a:buFont typeface="Arial" panose="020B0604020202020204" pitchFamily="34" charset="0"/>
              <a:buNone/>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774111" y="8531537"/>
            <a:ext cx="6858002" cy="2898463"/>
          </a:xfrm>
        </p:spPr>
        <p:txBody>
          <a:bodyPr>
            <a:normAutofit/>
          </a:bodyPr>
          <a:lstStyle>
            <a:lvl1pPr marL="0" indent="0">
              <a:buFont typeface="Arial" panose="020B0604020202020204" pitchFamily="34" charset="0"/>
              <a:buNone/>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375061" y="8531537"/>
            <a:ext cx="6858002" cy="2898463"/>
          </a:xfrm>
        </p:spPr>
        <p:txBody>
          <a:bodyPr>
            <a:normAutofit/>
          </a:bodyPr>
          <a:lstStyle>
            <a:lvl1pPr marL="0" indent="0">
              <a:buFont typeface="Arial" panose="020B0604020202020204" pitchFamily="34" charset="0"/>
              <a:buNone/>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8444268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2" pos="5041" userDrawn="1">
          <p15:clr>
            <a:srgbClr val="FBAE40"/>
          </p15:clr>
        </p15:guide>
        <p15:guide id="13" pos="5521" userDrawn="1">
          <p15:clr>
            <a:srgbClr val="FBAE40"/>
          </p15:clr>
        </p15:guide>
        <p15:guide id="14" pos="9841" userDrawn="1">
          <p15:clr>
            <a:srgbClr val="FBAE40"/>
          </p15:clr>
        </p15:guide>
        <p15:guide id="15" pos="10321"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1144587" y="3121326"/>
            <a:ext cx="10667999" cy="8305799"/>
          </a:xfrm>
          <a:prstGeom prst="rect">
            <a:avLst/>
          </a:prstGeom>
        </p:spPr>
        <p:txBody>
          <a:bodyPr>
            <a:normAutofit/>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tr-TR" dirty="0"/>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574588" y="3121326"/>
            <a:ext cx="10667998" cy="8305798"/>
          </a:xfrm>
        </p:spPr>
        <p:txBody>
          <a:bodyPr>
            <a:normAutofit/>
          </a:bodyPr>
          <a:lstStyle>
            <a:lvl1pPr marL="457200" indent="-457200">
              <a:buFont typeface="Arial" panose="020B0604020202020204" pitchFamily="34" charset="0"/>
              <a:buChar char="•"/>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28230933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cxnSp>
        <p:nvCxnSpPr>
          <p:cNvPr id="20" name="Straight Connector 19">
            <a:extLst>
              <a:ext uri="{FF2B5EF4-FFF2-40B4-BE49-F238E27FC236}">
                <a16:creationId xmlns:a16="http://schemas.microsoft.com/office/drawing/2014/main" id="{A1AB842C-6BB1-7849-B78D-1D793CD25166}"/>
              </a:ext>
            </a:extLst>
          </p:cNvPr>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22" name="Rectangle 21">
            <a:extLst>
              <a:ext uri="{FF2B5EF4-FFF2-40B4-BE49-F238E27FC236}">
                <a16:creationId xmlns:a16="http://schemas.microsoft.com/office/drawing/2014/main" id="{AA9EDA39-870A-E945-9A81-5D7CFB06F0C7}"/>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Tree>
    <p:extLst>
      <p:ext uri="{BB962C8B-B14F-4D97-AF65-F5344CB8AC3E}">
        <p14:creationId xmlns:p14="http://schemas.microsoft.com/office/powerpoint/2010/main" val="249253813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userDrawn="1">
          <p15:clr>
            <a:srgbClr val="FBAE40"/>
          </p15:clr>
        </p15:guide>
        <p15:guide id="12" pos="7921" userDrawn="1">
          <p15:clr>
            <a:srgbClr val="FBAE40"/>
          </p15:clr>
        </p15:guide>
        <p15:guide id="13" pos="5521" userDrawn="1">
          <p15:clr>
            <a:srgbClr val="FBAE40"/>
          </p15:clr>
        </p15:guide>
        <p15:guide id="14" pos="5041" userDrawn="1">
          <p15:clr>
            <a:srgbClr val="FBAE40"/>
          </p15:clr>
        </p15:guide>
        <p15:guide id="15" pos="9841" userDrawn="1">
          <p15:clr>
            <a:srgbClr val="FBAE40"/>
          </p15:clr>
        </p15:guide>
        <p15:guide id="16" pos="1032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7" y="362174"/>
            <a:ext cx="24384000" cy="11826976"/>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6" name="Title 1">
            <a:extLst>
              <a:ext uri="{FF2B5EF4-FFF2-40B4-BE49-F238E27FC236}">
                <a16:creationId xmlns:a16="http://schemas.microsoft.com/office/drawing/2014/main" id="{0FAE0E86-F5B0-2643-9F7C-9B5DF5AB2A62}"/>
              </a:ext>
            </a:extLst>
          </p:cNvPr>
          <p:cNvSpPr>
            <a:spLocks noGrp="1"/>
          </p:cNvSpPr>
          <p:nvPr>
            <p:ph type="ctrTitle" hasCustomPrompt="1"/>
          </p:nvPr>
        </p:nvSpPr>
        <p:spPr>
          <a:xfrm>
            <a:off x="2269122" y="5029200"/>
            <a:ext cx="20496234" cy="3231728"/>
          </a:xfrm>
        </p:spPr>
        <p:txBody>
          <a:bodyPr lIns="0" tIns="0" rIns="0" bIns="0">
            <a:normAutofit/>
          </a:bodyPr>
          <a:lstStyle>
            <a:lvl1pPr>
              <a:defRPr sz="7200" b="0" i="0" baseline="0">
                <a:solidFill>
                  <a:schemeClr val="tx1"/>
                </a:solidFill>
                <a:latin typeface="Publico Text" panose="02040502060504060203" pitchFamily="18" charset="0"/>
                <a:cs typeface="Times New Roman" panose="02020603050405020304" pitchFamily="18" charset="0"/>
              </a:defRPr>
            </a:lvl1pPr>
          </a:lstStyle>
          <a:p>
            <a:r>
              <a:rPr lang="tr-TR" dirty="0"/>
              <a:t>Click to edit Master title style</a:t>
            </a:r>
            <a:br>
              <a:rPr lang="en-US" dirty="0"/>
            </a:br>
            <a:r>
              <a:rPr lang="en-US" dirty="0"/>
              <a:t>2nd line</a:t>
            </a:r>
          </a:p>
        </p:txBody>
      </p:sp>
      <p:sp>
        <p:nvSpPr>
          <p:cNvPr id="31" name="Text Placeholder 7">
            <a:extLst>
              <a:ext uri="{FF2B5EF4-FFF2-40B4-BE49-F238E27FC236}">
                <a16:creationId xmlns:a16="http://schemas.microsoft.com/office/drawing/2014/main" id="{4311E8C8-3143-A74B-8FDA-F85A6F535B0E}"/>
              </a:ext>
            </a:extLst>
          </p:cNvPr>
          <p:cNvSpPr>
            <a:spLocks noGrp="1"/>
          </p:cNvSpPr>
          <p:nvPr>
            <p:ph type="body" sz="quarter" idx="14"/>
          </p:nvPr>
        </p:nvSpPr>
        <p:spPr>
          <a:xfrm>
            <a:off x="2268538" y="8458200"/>
            <a:ext cx="2914649" cy="2968950"/>
          </a:xfrm>
        </p:spPr>
        <p:txBody>
          <a:bodyPr>
            <a:normAutofit/>
          </a:bodyPr>
          <a:lstStyle>
            <a:lvl1pPr>
              <a:defRPr sz="2400">
                <a:solidFill>
                  <a:schemeClr val="tx1"/>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32" name="Text Placeholder 7">
            <a:extLst>
              <a:ext uri="{FF2B5EF4-FFF2-40B4-BE49-F238E27FC236}">
                <a16:creationId xmlns:a16="http://schemas.microsoft.com/office/drawing/2014/main" id="{9B12BEB6-E28E-0A42-AF4D-0E33CBE7B6D1}"/>
              </a:ext>
            </a:extLst>
          </p:cNvPr>
          <p:cNvSpPr>
            <a:spLocks noGrp="1"/>
          </p:cNvSpPr>
          <p:nvPr>
            <p:ph type="body" sz="quarter" idx="15"/>
          </p:nvPr>
        </p:nvSpPr>
        <p:spPr>
          <a:xfrm>
            <a:off x="5330714" y="8458200"/>
            <a:ext cx="2914649" cy="2968950"/>
          </a:xfrm>
        </p:spPr>
        <p:txBody>
          <a:bodyPr>
            <a:normAutofit/>
          </a:bodyPr>
          <a:lstStyle>
            <a:lvl1pPr>
              <a:defRPr sz="2400">
                <a:solidFill>
                  <a:schemeClr val="tx1"/>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136229299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7" y="362174"/>
            <a:ext cx="24384000" cy="11826976"/>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Slide Number Placeholder 6">
            <a:extLst>
              <a:ext uri="{FF2B5EF4-FFF2-40B4-BE49-F238E27FC236}">
                <a16:creationId xmlns:a16="http://schemas.microsoft.com/office/drawing/2014/main" id="{94254CDA-9455-1F48-A703-E7C2342F39CF}"/>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sp>
        <p:nvSpPr>
          <p:cNvPr id="14" name="Title 1">
            <a:extLst>
              <a:ext uri="{FF2B5EF4-FFF2-40B4-BE49-F238E27FC236}">
                <a16:creationId xmlns:a16="http://schemas.microsoft.com/office/drawing/2014/main" id="{3F940754-C6EA-AC4C-8314-59739CD84FF9}"/>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chemeClr val="bg1"/>
                </a:solidFill>
                <a:latin typeface="Publico Text" panose="02040502060504060203" pitchFamily="18" charset="0"/>
                <a:cs typeface="Times New Roman" panose="02020603050405020304" pitchFamily="18" charset="0"/>
              </a:defRPr>
            </a:lvl1pPr>
          </a:lstStyle>
          <a:p>
            <a:r>
              <a:rPr lang="tr-TR" dirty="0"/>
              <a:t>Click to edit Master title style</a:t>
            </a:r>
            <a:br>
              <a:rPr lang="en-US" dirty="0"/>
            </a:br>
            <a:r>
              <a:rPr lang="en-US" dirty="0"/>
              <a:t>2nd line</a:t>
            </a:r>
          </a:p>
        </p:txBody>
      </p:sp>
    </p:spTree>
    <p:extLst>
      <p:ext uri="{BB962C8B-B14F-4D97-AF65-F5344CB8AC3E}">
        <p14:creationId xmlns:p14="http://schemas.microsoft.com/office/powerpoint/2010/main" val="90884862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7" y="362174"/>
            <a:ext cx="24384000" cy="11826976"/>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chemeClr val="tx1"/>
                </a:solidFill>
                <a:latin typeface="Publico Text" panose="02040502060504060203" pitchFamily="18" charset="0"/>
                <a:cs typeface="Times New Roman" panose="02020603050405020304" pitchFamily="18" charset="0"/>
              </a:defRPr>
            </a:lvl1pPr>
          </a:lstStyle>
          <a:p>
            <a:r>
              <a:rPr lang="tr-TR" dirty="0"/>
              <a:t>Click to edit Master title style</a:t>
            </a:r>
            <a:br>
              <a:rPr lang="en-US" dirty="0"/>
            </a:br>
            <a:r>
              <a:rPr lang="en-US" dirty="0"/>
              <a:t>2nd line</a:t>
            </a:r>
          </a:p>
        </p:txBody>
      </p:sp>
    </p:spTree>
    <p:extLst>
      <p:ext uri="{BB962C8B-B14F-4D97-AF65-F5344CB8AC3E}">
        <p14:creationId xmlns:p14="http://schemas.microsoft.com/office/powerpoint/2010/main" val="139167615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17" name="Title 1">
            <a:extLst>
              <a:ext uri="{FF2B5EF4-FFF2-40B4-BE49-F238E27FC236}">
                <a16:creationId xmlns:a16="http://schemas.microsoft.com/office/drawing/2014/main" id="{827B5FC5-D8F1-064D-8DDF-573695AF66C8}"/>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br>
              <a:rPr lang="en-US" dirty="0"/>
            </a:br>
            <a:r>
              <a:rPr lang="en-US" dirty="0"/>
              <a:t>2nd line</a:t>
            </a:r>
          </a:p>
        </p:txBody>
      </p:sp>
    </p:spTree>
    <p:extLst>
      <p:ext uri="{BB962C8B-B14F-4D97-AF65-F5344CB8AC3E}">
        <p14:creationId xmlns:p14="http://schemas.microsoft.com/office/powerpoint/2010/main" val="110027726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31941" y="362172"/>
            <a:ext cx="24419116" cy="11826977"/>
          </a:xfrm>
          <a:prstGeom prst="rect">
            <a:avLst/>
          </a:prstGeom>
        </p:spPr>
        <p:txBody>
          <a:bodyPr/>
          <a:lstStyle>
            <a:lvl1pPr>
              <a:defRPr/>
            </a:lvl1pPr>
          </a:lstStyle>
          <a:p>
            <a:endParaRPr lang="en-US" dirty="0"/>
          </a:p>
        </p:txBody>
      </p:sp>
      <p:sp>
        <p:nvSpPr>
          <p:cNvPr id="21" name="Rectangle 20">
            <a:extLst>
              <a:ext uri="{FF2B5EF4-FFF2-40B4-BE49-F238E27FC236}">
                <a16:creationId xmlns:a16="http://schemas.microsoft.com/office/drawing/2014/main" id="{7F51C926-0B7B-F040-990F-6DAD17F61D10}"/>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Tree>
    <p:extLst>
      <p:ext uri="{BB962C8B-B14F-4D97-AF65-F5344CB8AC3E}">
        <p14:creationId xmlns:p14="http://schemas.microsoft.com/office/powerpoint/2010/main" val="180142368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144588" y="1143001"/>
            <a:ext cx="22083252" cy="10287000"/>
          </a:xfrm>
          <a:prstGeom prst="rect">
            <a:avLst/>
          </a:prstGeom>
        </p:spPr>
        <p:txBody>
          <a:bodyPr/>
          <a:lstStyle>
            <a:lvl1pPr>
              <a:defRPr/>
            </a:lvl1pPr>
          </a:lstStyle>
          <a:p>
            <a:endParaRPr lang="en-US" dirty="0"/>
          </a:p>
        </p:txBody>
      </p:sp>
    </p:spTree>
    <p:extLst>
      <p:ext uri="{BB962C8B-B14F-4D97-AF65-F5344CB8AC3E}">
        <p14:creationId xmlns:p14="http://schemas.microsoft.com/office/powerpoint/2010/main" val="337049030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1144586" y="3152752"/>
            <a:ext cx="22098002" cy="7607594"/>
          </a:xfrm>
        </p:spPr>
        <p:txBody>
          <a:bodyPr>
            <a:normAutofit/>
          </a:bodyPr>
          <a:lstStyle>
            <a:lvl1pPr marL="685800" indent="-685800">
              <a:buFont typeface="Arial" panose="020B0604020202020204" pitchFamily="34" charset="0"/>
              <a:buChar char="•"/>
              <a:defRPr sz="4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308220577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Publico Text" panose="02040502060504060203" pitchFamily="18" charset="0"/>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7" y="0"/>
            <a:ext cx="24384000"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dirty="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935" y="12455705"/>
            <a:ext cx="3810000" cy="898122"/>
          </a:xfrm>
          <a:prstGeom prst="rect">
            <a:avLst/>
          </a:prstGeom>
        </p:spPr>
      </p:pic>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144586" y="3152752"/>
            <a:ext cx="22098002" cy="3860491"/>
          </a:xfrm>
        </p:spPr>
        <p:txBody>
          <a:bodyPr>
            <a:normAutofit/>
          </a:bodyPr>
          <a:lstStyle>
            <a:lvl1pPr>
              <a:defRPr sz="4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144586" y="7781903"/>
            <a:ext cx="10682748" cy="3648098"/>
          </a:xfrm>
        </p:spPr>
        <p:txBody>
          <a:bodyPr>
            <a:normAutofit/>
          </a:bodyPr>
          <a:lstStyle>
            <a:lvl1pPr marL="457200" indent="-457200">
              <a:buFont typeface="Arial" panose="020B0604020202020204" pitchFamily="34" charset="0"/>
              <a:buChar char="•"/>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8" name="Text Placeholder 7">
            <a:extLst>
              <a:ext uri="{FF2B5EF4-FFF2-40B4-BE49-F238E27FC236}">
                <a16:creationId xmlns:a16="http://schemas.microsoft.com/office/drawing/2014/main" id="{CE106A9F-1969-0644-9A50-A23079A8A24E}"/>
              </a:ext>
            </a:extLst>
          </p:cNvPr>
          <p:cNvSpPr>
            <a:spLocks noGrp="1"/>
          </p:cNvSpPr>
          <p:nvPr>
            <p:ph type="body" sz="quarter" idx="17"/>
          </p:nvPr>
        </p:nvSpPr>
        <p:spPr>
          <a:xfrm>
            <a:off x="12574586" y="7781903"/>
            <a:ext cx="10682748" cy="3648098"/>
          </a:xfrm>
        </p:spPr>
        <p:txBody>
          <a:bodyPr>
            <a:normAutofit/>
          </a:bodyPr>
          <a:lstStyle>
            <a:lvl1pPr marL="457200" indent="-457200">
              <a:buFont typeface="Arial" panose="020B0604020202020204" pitchFamily="34" charset="0"/>
              <a:buChar char="•"/>
              <a:defRPr sz="2800">
                <a:solidFill>
                  <a:srgbClr val="576F7F"/>
                </a:solidFill>
                <a:latin typeface="Publico Text" panose="02040502060504060203"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314666494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userDrawn="1">
          <p15:clr>
            <a:srgbClr val="FBAE40"/>
          </p15:clr>
        </p15:guide>
        <p15:guide id="11" pos="744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92351" y="975749"/>
            <a:ext cx="21948458" cy="1044827"/>
          </a:xfrm>
          <a:prstGeom prst="rect">
            <a:avLst/>
          </a:prstGeom>
        </p:spPr>
        <p:txBody>
          <a:bodyPr vert="horz" lIns="91440" tIns="45720" rIns="91440" bIns="45720" rtlCol="0" anchor="t">
            <a:noAutofit/>
          </a:bodyPr>
          <a:lstStyle/>
          <a:p>
            <a:r>
              <a:rPr lang="tr-TR" dirty="0"/>
              <a:t>Click to edit Master title style</a:t>
            </a:r>
            <a:endParaRPr lang="en-US" dirty="0"/>
          </a:p>
        </p:txBody>
      </p:sp>
      <p:sp>
        <p:nvSpPr>
          <p:cNvPr id="6" name="Slide Number Placeholder 5"/>
          <p:cNvSpPr>
            <a:spLocks noGrp="1"/>
          </p:cNvSpPr>
          <p:nvPr>
            <p:ph type="sldNum" sz="quarter" idx="4"/>
          </p:nvPr>
        </p:nvSpPr>
        <p:spPr>
          <a:xfrm>
            <a:off x="1598819" y="12265479"/>
            <a:ext cx="1246941" cy="732365"/>
          </a:xfrm>
          <a:prstGeom prst="rect">
            <a:avLst/>
          </a:prstGeom>
        </p:spPr>
        <p:txBody>
          <a:bodyPr vert="horz" lIns="91440" tIns="45720" rIns="91440" bIns="45720" rtlCol="0" anchor="ctr"/>
          <a:lstStyle>
            <a:lvl1pPr algn="l">
              <a:defRPr lang="en-US" sz="2133" b="0" i="0" kern="1200" smtClean="0">
                <a:solidFill>
                  <a:srgbClr val="000000"/>
                </a:solidFill>
                <a:latin typeface="Publico Text" panose="02040502060504060203" pitchFamily="18" charset="0"/>
                <a:ea typeface="+mn-ea"/>
                <a:cs typeface="Times New Roman" panose="02020603050405020304" pitchFamily="18" charset="0"/>
              </a:defRPr>
            </a:lvl1pPr>
          </a:lstStyle>
          <a:p>
            <a:fld id="{BA8CF1B3-96A0-D24B-B5C9-B5B93FF4523E}" type="slidenum">
              <a:rPr lang="uk-UA" smtClean="0"/>
              <a:pPr/>
              <a:t>‹#›</a:t>
            </a:fld>
            <a:endParaRPr lang="uk-UA" dirty="0"/>
          </a:p>
        </p:txBody>
      </p:sp>
      <p:sp>
        <p:nvSpPr>
          <p:cNvPr id="7" name="Text Placeholder 2">
            <a:extLst>
              <a:ext uri="{FF2B5EF4-FFF2-40B4-BE49-F238E27FC236}">
                <a16:creationId xmlns:a16="http://schemas.microsoft.com/office/drawing/2014/main" id="{06CEB089-E730-C64A-A490-6055B6A2F061}"/>
              </a:ext>
            </a:extLst>
          </p:cNvPr>
          <p:cNvSpPr>
            <a:spLocks noGrp="1"/>
          </p:cNvSpPr>
          <p:nvPr>
            <p:ph type="body" idx="1"/>
          </p:nvPr>
        </p:nvSpPr>
        <p:spPr>
          <a:xfrm>
            <a:off x="1592351" y="3124200"/>
            <a:ext cx="21948458" cy="7924800"/>
          </a:xfrm>
          <a:prstGeom prst="rect">
            <a:avLst/>
          </a:prstGeom>
        </p:spPr>
        <p:txBody>
          <a:bodyPr vert="horz" lIns="0" tIns="0" rIns="0" bIns="0" rtlCol="0">
            <a:normAutofit/>
          </a:bodyPr>
          <a:lstStyle/>
          <a:p>
            <a:pPr lvl="0"/>
            <a:r>
              <a:rPr lang="tr-TR" dirty="0"/>
              <a:t>Click to edit Master text styles</a:t>
            </a:r>
          </a:p>
          <a:p>
            <a:pPr marL="0" lvl="0" indent="-285750" algn="l" defTabSz="457200" rtl="0" eaLnBrk="1" latinLnBrk="0" hangingPunct="1">
              <a:spcBef>
                <a:spcPct val="20000"/>
              </a:spcBef>
              <a:buFont typeface="Arial"/>
              <a:buChar char="–"/>
            </a:pPr>
            <a:r>
              <a:rPr lang="tr-TR" dirty="0"/>
              <a:t>Second level</a:t>
            </a:r>
          </a:p>
          <a:p>
            <a:pPr marL="685800" lvl="1" indent="-171450" algn="l" defTabSz="457200" rtl="0" eaLnBrk="1" latinLnBrk="0" hangingPunct="1">
              <a:spcBef>
                <a:spcPct val="20000"/>
              </a:spcBef>
              <a:buFont typeface="Arial"/>
              <a:buChar char="•"/>
            </a:pPr>
            <a:r>
              <a:rPr lang="tr-TR" dirty="0"/>
              <a:t>Third level</a:t>
            </a:r>
            <a:endParaRPr lang="en-US" dirty="0"/>
          </a:p>
        </p:txBody>
      </p:sp>
    </p:spTree>
    <p:extLst>
      <p:ext uri="{BB962C8B-B14F-4D97-AF65-F5344CB8AC3E}">
        <p14:creationId xmlns:p14="http://schemas.microsoft.com/office/powerpoint/2010/main" val="820024555"/>
      </p:ext>
    </p:extLst>
  </p:cSld>
  <p:clrMap bg1="lt1" tx1="dk1" bg2="lt2" tx2="dk2" accent1="accent1" accent2="accent2" accent3="accent3" accent4="accent4" accent5="accent5" accent6="accent6" hlink="hlink" folHlink="folHlink"/>
  <p:sldLayoutIdLst>
    <p:sldLayoutId id="2147483752" r:id="rId1"/>
    <p:sldLayoutId id="2147483765" r:id="rId2"/>
    <p:sldLayoutId id="2147483762" r:id="rId3"/>
    <p:sldLayoutId id="2147483763" r:id="rId4"/>
    <p:sldLayoutId id="2147483751" r:id="rId5"/>
    <p:sldLayoutId id="2147483755" r:id="rId6"/>
    <p:sldLayoutId id="2147483760" r:id="rId7"/>
    <p:sldLayoutId id="2147483753" r:id="rId8"/>
    <p:sldLayoutId id="2147483754" r:id="rId9"/>
    <p:sldLayoutId id="2147483759" r:id="rId10"/>
    <p:sldLayoutId id="2147483756" r:id="rId11"/>
    <p:sldLayoutId id="2147483757" r:id="rId12"/>
    <p:sldLayoutId id="2147483758" r:id="rId13"/>
    <p:sldLayoutId id="2147483761" r:id="rId14"/>
    <p:sldLayoutId id="2147483764" r:id="rId15"/>
  </p:sldLayoutIdLst>
  <p:hf hdr="0"/>
  <p:txStyles>
    <p:titleStyle>
      <a:lvl1pPr algn="l" defTabSz="1219215" rtl="0" eaLnBrk="1" latinLnBrk="0" hangingPunct="1">
        <a:spcBef>
          <a:spcPct val="0"/>
        </a:spcBef>
        <a:buNone/>
        <a:defRPr lang="en-US" sz="6800" b="0" i="0" kern="1200" dirty="0">
          <a:solidFill>
            <a:srgbClr val="576F7F"/>
          </a:solidFill>
          <a:latin typeface="Publico Text" panose="02040502060504060203" pitchFamily="18" charset="0"/>
          <a:ea typeface="+mj-ea"/>
          <a:cs typeface="Times New Roman" panose="02020603050405020304" pitchFamily="18" charset="0"/>
        </a:defRPr>
      </a:lvl1pPr>
    </p:titleStyle>
    <p:bodyStyle>
      <a:lvl1pPr marL="0" indent="0" algn="l" defTabSz="1219215" rtl="0" eaLnBrk="1" latinLnBrk="0" hangingPunct="1">
        <a:lnSpc>
          <a:spcPct val="100000"/>
        </a:lnSpc>
        <a:spcBef>
          <a:spcPts val="0"/>
        </a:spcBef>
        <a:buFontTx/>
        <a:buNone/>
        <a:tabLst/>
        <a:defRPr lang="tr-TR" sz="4800" b="0" i="0" kern="1200" dirty="0" smtClean="0">
          <a:solidFill>
            <a:srgbClr val="576F7F"/>
          </a:solidFill>
          <a:latin typeface="Publico Text" panose="02040502060504060203" pitchFamily="18" charset="0"/>
          <a:ea typeface="+mn-ea"/>
          <a:cs typeface="Times New Roman" panose="02020603050405020304" pitchFamily="18" charset="0"/>
        </a:defRPr>
      </a:lvl1pPr>
      <a:lvl2pPr marL="1981225" indent="-910179" algn="l" defTabSz="1219215" rtl="0" eaLnBrk="1" latinLnBrk="0" hangingPunct="1">
        <a:lnSpc>
          <a:spcPct val="100000"/>
        </a:lnSpc>
        <a:spcBef>
          <a:spcPts val="0"/>
        </a:spcBef>
        <a:buFont typeface="Arial"/>
        <a:buChar char="–"/>
        <a:tabLst/>
        <a:defRPr lang="tr-TR" sz="2667" b="0" i="0" kern="1200" dirty="0" smtClean="0">
          <a:solidFill>
            <a:srgbClr val="576F7F"/>
          </a:solidFill>
          <a:latin typeface="Arial"/>
          <a:ea typeface="+mn-ea"/>
          <a:cs typeface="Arial"/>
        </a:defRPr>
      </a:lvl2pPr>
      <a:lvl3pPr marL="3048038" indent="-609608" algn="l" defTabSz="1219215" rtl="0" eaLnBrk="1" latinLnBrk="0" hangingPunct="1">
        <a:lnSpc>
          <a:spcPct val="100000"/>
        </a:lnSpc>
        <a:spcBef>
          <a:spcPts val="0"/>
        </a:spcBef>
        <a:buFont typeface="Arial"/>
        <a:buChar char="•"/>
        <a:tabLst/>
        <a:defRPr lang="tr-TR" sz="2800" b="0" i="0" kern="1200" dirty="0" smtClean="0">
          <a:solidFill>
            <a:srgbClr val="000000"/>
          </a:solidFill>
          <a:latin typeface="Arial"/>
          <a:ea typeface="+mn-ea"/>
          <a:cs typeface="Arial"/>
        </a:defRPr>
      </a:lvl3pPr>
      <a:lvl4pPr marL="4267253" indent="-609608" algn="l" defTabSz="1219215" rtl="0" eaLnBrk="1" latinLnBrk="0" hangingPunct="1">
        <a:spcBef>
          <a:spcPct val="20000"/>
        </a:spcBef>
        <a:buFont typeface="Arial"/>
        <a:buChar char="–"/>
        <a:defRPr sz="5333" kern="1200">
          <a:solidFill>
            <a:schemeClr val="tx1"/>
          </a:solidFill>
          <a:latin typeface="+mn-lt"/>
          <a:ea typeface="+mn-ea"/>
          <a:cs typeface="+mn-cs"/>
        </a:defRPr>
      </a:lvl4pPr>
      <a:lvl5pPr marL="5486469" indent="-609608" algn="l" defTabSz="1219215" rtl="0" eaLnBrk="1" latinLnBrk="0" hangingPunct="1">
        <a:spcBef>
          <a:spcPct val="20000"/>
        </a:spcBef>
        <a:buFont typeface="Arial"/>
        <a:buChar char="»"/>
        <a:defRPr sz="5333" kern="1200">
          <a:solidFill>
            <a:schemeClr val="tx1"/>
          </a:solidFill>
          <a:latin typeface="+mn-lt"/>
          <a:ea typeface="+mn-ea"/>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https://www2.ed.gov/about/offices/list/ocfo/fipao/icgindex.html"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https://ies.ed.gov/funding/grantsearch/index.asp"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hyperlink" Target="https://ies.ed.gov/funding/technicalassistance.asp"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hyperlink" Target="mailto:Jennifer.Schellinger@ed.gov"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hyperlink" Target="mailto:Katina.Stapleton@ed.gov"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98FB380-A52E-304E-BBA0-A9CEEFAC7C33}"/>
              </a:ext>
            </a:extLst>
          </p:cNvPr>
          <p:cNvSpPr>
            <a:spLocks noGrp="1"/>
          </p:cNvSpPr>
          <p:nvPr>
            <p:ph type="ctrTitle"/>
          </p:nvPr>
        </p:nvSpPr>
        <p:spPr>
          <a:xfrm>
            <a:off x="972824" y="939634"/>
            <a:ext cx="11344682" cy="3202060"/>
          </a:xfrm>
        </p:spPr>
        <p:txBody>
          <a:bodyPr>
            <a:noAutofit/>
          </a:bodyPr>
          <a:lstStyle/>
          <a:p>
            <a:pPr marL="457200"/>
            <a:r>
              <a:rPr lang="en-US" sz="14000" dirty="0"/>
              <a:t>Early Career Development &amp; Mentoring Program</a:t>
            </a:r>
            <a:br>
              <a:rPr lang="en-US" sz="14000" dirty="0"/>
            </a:br>
            <a:endParaRPr lang="en-US" sz="14000" i="1" dirty="0"/>
          </a:p>
        </p:txBody>
      </p:sp>
      <p:sp>
        <p:nvSpPr>
          <p:cNvPr id="2" name="TextBox 1">
            <a:extLst>
              <a:ext uri="{FF2B5EF4-FFF2-40B4-BE49-F238E27FC236}">
                <a16:creationId xmlns:a16="http://schemas.microsoft.com/office/drawing/2014/main" id="{32AF5A18-788D-F46E-9E80-3BCEBB6DF749}"/>
              </a:ext>
            </a:extLst>
          </p:cNvPr>
          <p:cNvSpPr txBox="1"/>
          <p:nvPr/>
        </p:nvSpPr>
        <p:spPr>
          <a:xfrm>
            <a:off x="972824" y="10552275"/>
            <a:ext cx="10906672" cy="461665"/>
          </a:xfrm>
          <a:prstGeom prst="rect">
            <a:avLst/>
          </a:prstGeom>
          <a:noFill/>
        </p:spPr>
        <p:txBody>
          <a:bodyPr wrap="square" rtlCol="0">
            <a:spAutoFit/>
          </a:bodyPr>
          <a:lstStyle/>
          <a:p>
            <a:r>
              <a:rPr lang="en-US" sz="2400" dirty="0">
                <a:solidFill>
                  <a:schemeClr val="bg1"/>
                </a:solidFill>
              </a:rPr>
              <a:t>ALN 84.305B Research Training Programs in the Education Sciences</a:t>
            </a:r>
          </a:p>
        </p:txBody>
      </p:sp>
      <p:pic>
        <p:nvPicPr>
          <p:cNvPr id="9" name="Picture 8" descr="Icons of a diverse set of early career researchers">
            <a:extLst>
              <a:ext uri="{FF2B5EF4-FFF2-40B4-BE49-F238E27FC236}">
                <a16:creationId xmlns:a16="http://schemas.microsoft.com/office/drawing/2014/main" id="{A1856A83-4736-0AE5-AB82-FE9672D0B124}"/>
              </a:ext>
            </a:extLst>
          </p:cNvPr>
          <p:cNvPicPr>
            <a:picLocks noChangeAspect="1"/>
          </p:cNvPicPr>
          <p:nvPr/>
        </p:nvPicPr>
        <p:blipFill>
          <a:blip r:embed="rId3"/>
          <a:stretch>
            <a:fillRect/>
          </a:stretch>
        </p:blipFill>
        <p:spPr>
          <a:xfrm>
            <a:off x="9961716" y="1385697"/>
            <a:ext cx="13084740" cy="7360166"/>
          </a:xfrm>
          <a:prstGeom prst="rect">
            <a:avLst/>
          </a:prstGeom>
        </p:spPr>
      </p:pic>
      <p:sp>
        <p:nvSpPr>
          <p:cNvPr id="12" name="Text Placeholder 11">
            <a:extLst>
              <a:ext uri="{FF2B5EF4-FFF2-40B4-BE49-F238E27FC236}">
                <a16:creationId xmlns:a16="http://schemas.microsoft.com/office/drawing/2014/main" id="{ADFFAAEB-527D-8E82-856E-7D67599A2EF4}"/>
              </a:ext>
            </a:extLst>
          </p:cNvPr>
          <p:cNvSpPr>
            <a:spLocks noGrp="1"/>
          </p:cNvSpPr>
          <p:nvPr>
            <p:ph type="body" sz="quarter" idx="14"/>
          </p:nvPr>
        </p:nvSpPr>
        <p:spPr>
          <a:xfrm>
            <a:off x="12193587" y="9067800"/>
            <a:ext cx="11812588" cy="2968950"/>
          </a:xfrm>
        </p:spPr>
        <p:txBody>
          <a:bodyPr>
            <a:normAutofit/>
          </a:bodyPr>
          <a:lstStyle/>
          <a:p>
            <a:r>
              <a:rPr lang="en-US" sz="4400" b="1" dirty="0">
                <a:solidFill>
                  <a:srgbClr val="FFC000"/>
                </a:solidFill>
              </a:rPr>
              <a:t>Jennifer Schellinger and Katina Stapleton</a:t>
            </a:r>
          </a:p>
          <a:p>
            <a:r>
              <a:rPr lang="en-US" sz="4400" dirty="0"/>
              <a:t>Program Officers </a:t>
            </a:r>
          </a:p>
          <a:p>
            <a:r>
              <a:rPr lang="en-US" sz="4400" dirty="0"/>
              <a:t>National Center for Education Research</a:t>
            </a:r>
          </a:p>
        </p:txBody>
      </p:sp>
    </p:spTree>
    <p:extLst>
      <p:ext uri="{BB962C8B-B14F-4D97-AF65-F5344CB8AC3E}">
        <p14:creationId xmlns:p14="http://schemas.microsoft.com/office/powerpoint/2010/main" val="40883489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B5D1FED2-5D97-362A-8901-FAC0CFFD7E2F}"/>
              </a:ext>
              <a:ext uri="{C183D7F6-B498-43B3-948B-1728B52AA6E4}">
                <adec:decorative xmlns:adec="http://schemas.microsoft.com/office/drawing/2017/decorative" val="1"/>
              </a:ext>
            </a:extLst>
          </p:cNvPr>
          <p:cNvSpPr/>
          <p:nvPr/>
        </p:nvSpPr>
        <p:spPr>
          <a:xfrm>
            <a:off x="-19049" y="296347"/>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57148" y="2721205"/>
            <a:ext cx="8002587" cy="7599251"/>
          </a:xfrm>
        </p:spPr>
        <p:txBody>
          <a:bodyPr>
            <a:noAutofit/>
          </a:bodyPr>
          <a:lstStyle/>
          <a:p>
            <a:pPr algn="ctr"/>
            <a:r>
              <a:rPr lang="en-US" sz="9000" dirty="0">
                <a:solidFill>
                  <a:schemeClr val="bg1"/>
                </a:solidFill>
              </a:rPr>
              <a:t>Eligible Applicant &amp; Principal Investigator Requirements</a:t>
            </a:r>
          </a:p>
        </p:txBody>
      </p:sp>
      <p:grpSp>
        <p:nvGrpSpPr>
          <p:cNvPr id="13" name="Group 12" descr="Eligible applicant is defined as the institution that is applying for the grant. The Principal investigator (PI) is the early career researcher who must work at the institution or organization applying for the grant">
            <a:extLst>
              <a:ext uri="{FF2B5EF4-FFF2-40B4-BE49-F238E27FC236}">
                <a16:creationId xmlns:a16="http://schemas.microsoft.com/office/drawing/2014/main" id="{B997D5E1-082C-8DB4-4142-13469D129907}"/>
              </a:ext>
            </a:extLst>
          </p:cNvPr>
          <p:cNvGrpSpPr/>
          <p:nvPr/>
        </p:nvGrpSpPr>
        <p:grpSpPr>
          <a:xfrm>
            <a:off x="9438129" y="1580964"/>
            <a:ext cx="12896006" cy="8990393"/>
            <a:chOff x="10729169" y="81812"/>
            <a:chExt cx="12896006" cy="8990393"/>
          </a:xfrm>
          <a:solidFill>
            <a:schemeClr val="tx2">
              <a:lumMod val="20000"/>
              <a:lumOff val="80000"/>
            </a:schemeClr>
          </a:solidFill>
        </p:grpSpPr>
        <p:graphicFrame>
          <p:nvGraphicFramePr>
            <p:cNvPr id="8" name="Diagram 7">
              <a:extLst>
                <a:ext uri="{FF2B5EF4-FFF2-40B4-BE49-F238E27FC236}">
                  <a16:creationId xmlns:a16="http://schemas.microsoft.com/office/drawing/2014/main" id="{EE53B3A4-B365-6777-0234-BD5BA3519122}"/>
                </a:ext>
              </a:extLst>
            </p:cNvPr>
            <p:cNvGraphicFramePr/>
            <p:nvPr>
              <p:extLst>
                <p:ext uri="{D42A27DB-BD31-4B8C-83A1-F6EECF244321}">
                  <p14:modId xmlns:p14="http://schemas.microsoft.com/office/powerpoint/2010/main" val="3403313118"/>
                </p:ext>
              </p:extLst>
            </p:nvPr>
          </p:nvGraphicFramePr>
          <p:xfrm>
            <a:off x="10729169" y="394677"/>
            <a:ext cx="12896006" cy="81371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Oval 8">
              <a:extLst>
                <a:ext uri="{FF2B5EF4-FFF2-40B4-BE49-F238E27FC236}">
                  <a16:creationId xmlns:a16="http://schemas.microsoft.com/office/drawing/2014/main" id="{23EA0F92-9CFE-D4AE-9F1F-7ACAE2326616}"/>
                </a:ext>
              </a:extLst>
            </p:cNvPr>
            <p:cNvSpPr/>
            <p:nvPr/>
          </p:nvSpPr>
          <p:spPr>
            <a:xfrm>
              <a:off x="11389781" y="81812"/>
              <a:ext cx="4270905" cy="4338764"/>
            </a:xfrm>
            <a:prstGeom prst="ellipse">
              <a:avLst/>
            </a:prstGeom>
            <a:solidFill>
              <a:srgbClr val="D6860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847B1942-EFF5-90D5-89D0-372595D0A9ED}"/>
                </a:ext>
              </a:extLst>
            </p:cNvPr>
            <p:cNvSpPr/>
            <p:nvPr/>
          </p:nvSpPr>
          <p:spPr>
            <a:xfrm>
              <a:off x="11658333" y="4733441"/>
              <a:ext cx="4270905" cy="4338764"/>
            </a:xfrm>
            <a:prstGeom prst="ellipse">
              <a:avLst/>
            </a:prstGeom>
            <a:solidFill>
              <a:srgbClr val="D6860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F479E05-C22A-9CB2-C913-00DBE04AADD0}"/>
                </a:ext>
              </a:extLst>
            </p:cNvPr>
            <p:cNvSpPr txBox="1"/>
            <p:nvPr/>
          </p:nvSpPr>
          <p:spPr>
            <a:xfrm>
              <a:off x="11926888" y="1546035"/>
              <a:ext cx="3238500" cy="1446550"/>
            </a:xfrm>
            <a:prstGeom prst="rect">
              <a:avLst/>
            </a:prstGeom>
            <a:noFill/>
          </p:spPr>
          <p:txBody>
            <a:bodyPr wrap="square" rtlCol="0">
              <a:spAutoFit/>
            </a:bodyPr>
            <a:lstStyle/>
            <a:p>
              <a:pPr algn="ctr"/>
              <a:r>
                <a:rPr lang="en-US" sz="4400" b="1" dirty="0">
                  <a:solidFill>
                    <a:schemeClr val="bg1"/>
                  </a:solidFill>
                  <a:latin typeface="Publico Text" panose="02040502060504060203" pitchFamily="18" charset="0"/>
                  <a:cs typeface="Times New Roman" panose="02020603050405020304" pitchFamily="18" charset="0"/>
                </a:rPr>
                <a:t>Eligible Applicant</a:t>
              </a:r>
            </a:p>
          </p:txBody>
        </p:sp>
        <p:sp>
          <p:nvSpPr>
            <p:cNvPr id="12" name="TextBox 11">
              <a:extLst>
                <a:ext uri="{FF2B5EF4-FFF2-40B4-BE49-F238E27FC236}">
                  <a16:creationId xmlns:a16="http://schemas.microsoft.com/office/drawing/2014/main" id="{732B97D9-5967-B89F-E14A-84AD11BBA64C}"/>
                </a:ext>
              </a:extLst>
            </p:cNvPr>
            <p:cNvSpPr txBox="1"/>
            <p:nvPr/>
          </p:nvSpPr>
          <p:spPr>
            <a:xfrm>
              <a:off x="11926888" y="5953176"/>
              <a:ext cx="3733799" cy="2123658"/>
            </a:xfrm>
            <a:prstGeom prst="rect">
              <a:avLst/>
            </a:prstGeom>
            <a:noFill/>
          </p:spPr>
          <p:txBody>
            <a:bodyPr wrap="square" rtlCol="0">
              <a:spAutoFit/>
            </a:bodyPr>
            <a:lstStyle/>
            <a:p>
              <a:pPr algn="ctr"/>
              <a:r>
                <a:rPr lang="en-US" sz="4400" b="1" dirty="0">
                  <a:solidFill>
                    <a:schemeClr val="bg1"/>
                  </a:solidFill>
                  <a:latin typeface="Publico Text" panose="02040502060504060203" pitchFamily="18" charset="0"/>
                  <a:cs typeface="Times New Roman" panose="02020603050405020304" pitchFamily="18" charset="0"/>
                </a:rPr>
                <a:t>Principal Investigator (PI)</a:t>
              </a:r>
            </a:p>
          </p:txBody>
        </p:sp>
      </p:gr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10</a:t>
            </a:fld>
            <a:endParaRPr lang="uk-UA" dirty="0"/>
          </a:p>
        </p:txBody>
      </p:sp>
    </p:spTree>
    <p:extLst>
      <p:ext uri="{BB962C8B-B14F-4D97-AF65-F5344CB8AC3E}">
        <p14:creationId xmlns:p14="http://schemas.microsoft.com/office/powerpoint/2010/main" val="3614737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1144587" y="1143000"/>
            <a:ext cx="22097999" cy="1756317"/>
          </a:xfrm>
        </p:spPr>
        <p:txBody>
          <a:bodyPr>
            <a:noAutofit/>
          </a:bodyPr>
          <a:lstStyle/>
          <a:p>
            <a:r>
              <a:rPr lang="en-US" sz="9000" dirty="0"/>
              <a:t>Applicant</a:t>
            </a:r>
            <a:r>
              <a:rPr lang="en-US" sz="9000" baseline="0" dirty="0"/>
              <a:t> Requirements</a:t>
            </a:r>
            <a:endParaRPr lang="en-US" sz="9000" dirty="0"/>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4"/>
          </p:nvPr>
        </p:nvSpPr>
        <p:spPr>
          <a:xfrm>
            <a:off x="1144587" y="2899317"/>
            <a:ext cx="22098002" cy="9308437"/>
          </a:xfrm>
        </p:spPr>
        <p:txBody>
          <a:bodyPr vert="horz" lIns="0" tIns="0" rIns="0" bIns="0" rtlCol="0" anchor="t">
            <a:noAutofit/>
          </a:bodyPr>
          <a:lstStyle/>
          <a:p>
            <a:pPr marL="0" indent="0">
              <a:lnSpc>
                <a:spcPct val="120000"/>
              </a:lnSpc>
              <a:buNone/>
            </a:pPr>
            <a:r>
              <a:rPr lang="en-US" sz="4400" dirty="0"/>
              <a:t>The Early Career Program </a:t>
            </a:r>
            <a:r>
              <a:rPr lang="en-US" sz="4400" b="1" dirty="0">
                <a:solidFill>
                  <a:srgbClr val="0070C0"/>
                </a:solidFill>
              </a:rPr>
              <a:t>requires a research institution (academic or non-academic) to be the applicant. </a:t>
            </a:r>
          </a:p>
          <a:p>
            <a:pPr marL="857250" indent="-857250">
              <a:lnSpc>
                <a:spcPct val="110000"/>
              </a:lnSpc>
              <a:spcBef>
                <a:spcPts val="3000"/>
              </a:spcBef>
            </a:pPr>
            <a:r>
              <a:rPr lang="en-US" sz="4400" dirty="0"/>
              <a:t>Institutions that have the ability and capacity to conduct rigorous research are eligible to apply. (Non-academic institutions are eligible to apply).</a:t>
            </a:r>
          </a:p>
          <a:p>
            <a:pPr marL="857250" indent="-857250">
              <a:lnSpc>
                <a:spcPct val="110000"/>
              </a:lnSpc>
              <a:spcBef>
                <a:spcPts val="3000"/>
              </a:spcBef>
            </a:pPr>
            <a:r>
              <a:rPr lang="en-US" sz="4400" dirty="0"/>
              <a:t>Eligible applicants include, but are not limited to, non-profit and for-profit organizations and public and private agencies and institutions, such as colleges and universities. </a:t>
            </a:r>
          </a:p>
          <a:p>
            <a:pPr marL="857250" indent="-857250">
              <a:lnSpc>
                <a:spcPct val="110000"/>
              </a:lnSpc>
              <a:spcBef>
                <a:spcPts val="3000"/>
              </a:spcBef>
            </a:pPr>
            <a:r>
              <a:rPr lang="en-US" sz="4400" dirty="0"/>
              <a:t>The application’s resource section should include a description of the institution’s capacity to conduct rigorous research. </a:t>
            </a:r>
          </a:p>
          <a:p>
            <a:pPr marL="0" indent="0">
              <a:lnSpc>
                <a:spcPct val="110000"/>
              </a:lnSpc>
              <a:spcBef>
                <a:spcPts val="3000"/>
              </a:spcBef>
              <a:buNone/>
            </a:pPr>
            <a:endParaRPr lang="en-US" sz="4400" dirty="0"/>
          </a:p>
          <a:p>
            <a:pPr marL="0" indent="0">
              <a:lnSpc>
                <a:spcPct val="110000"/>
              </a:lnSpc>
              <a:spcBef>
                <a:spcPts val="3000"/>
              </a:spcBef>
              <a:buNone/>
            </a:pPr>
            <a:r>
              <a:rPr lang="en-US" sz="4400" dirty="0"/>
              <a:t> </a:t>
            </a:r>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11</a:t>
            </a:fld>
            <a:endParaRPr lang="uk-UA" dirty="0"/>
          </a:p>
        </p:txBody>
      </p:sp>
    </p:spTree>
    <p:extLst>
      <p:ext uri="{BB962C8B-B14F-4D97-AF65-F5344CB8AC3E}">
        <p14:creationId xmlns:p14="http://schemas.microsoft.com/office/powerpoint/2010/main" val="633294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p:txBody>
          <a:bodyPr>
            <a:noAutofit/>
          </a:bodyPr>
          <a:lstStyle/>
          <a:p>
            <a:r>
              <a:rPr lang="en-US" sz="9600" baseline="0" dirty="0"/>
              <a:t>PI </a:t>
            </a:r>
            <a:r>
              <a:rPr lang="en-US" sz="9600" dirty="0"/>
              <a:t>Eligibility Requirements</a:t>
            </a: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4"/>
          </p:nvPr>
        </p:nvSpPr>
        <p:spPr>
          <a:xfrm>
            <a:off x="1144586" y="3152751"/>
            <a:ext cx="22098002" cy="9002077"/>
          </a:xfrm>
        </p:spPr>
        <p:txBody>
          <a:bodyPr vert="horz" lIns="0" tIns="0" rIns="0" bIns="0" rtlCol="0" anchor="t">
            <a:normAutofit fontScale="92500" lnSpcReduction="20000"/>
          </a:bodyPr>
          <a:lstStyle/>
          <a:p>
            <a:pPr marL="0" indent="0">
              <a:buNone/>
            </a:pPr>
            <a:r>
              <a:rPr lang="en-US" sz="4400" b="0" i="0" dirty="0">
                <a:effectLst/>
              </a:rPr>
              <a:t>IES provides funds to the </a:t>
            </a:r>
            <a:r>
              <a:rPr lang="en-US" sz="4400" i="0" dirty="0">
                <a:effectLst/>
              </a:rPr>
              <a:t>institution or organization</a:t>
            </a:r>
            <a:r>
              <a:rPr lang="en-US" sz="4400" b="0" i="0" dirty="0">
                <a:effectLst/>
              </a:rPr>
              <a:t> of the early career faculty/researcher (referred to as the principal investigator) who</a:t>
            </a:r>
            <a:r>
              <a:rPr lang="en-US" sz="4400" dirty="0"/>
              <a:t> is named in </a:t>
            </a:r>
            <a:r>
              <a:rPr lang="en-US" sz="4400" b="0" i="0" dirty="0">
                <a:effectLst/>
              </a:rPr>
              <a:t>the application. In addition to the institutional employment requirements, the principal investigator (PI):</a:t>
            </a:r>
            <a:endParaRPr lang="en-US" sz="4400" dirty="0">
              <a:effectLst/>
            </a:endParaRPr>
          </a:p>
          <a:p>
            <a:pPr marL="857250" indent="-857250">
              <a:lnSpc>
                <a:spcPct val="110000"/>
              </a:lnSpc>
              <a:spcBef>
                <a:spcPts val="2400"/>
              </a:spcBef>
              <a:buFont typeface="Arial" panose="020B0604020202020204" pitchFamily="34" charset="0"/>
              <a:buChar char="•"/>
            </a:pPr>
            <a:r>
              <a:rPr lang="en-US" sz="4400" b="0" i="0" dirty="0">
                <a:effectLst/>
              </a:rPr>
              <a:t>Must have completed a doctoral degree or postdoctoral position </a:t>
            </a:r>
            <a:r>
              <a:rPr lang="en-US" sz="4400" b="1" i="0" dirty="0">
                <a:effectLst/>
              </a:rPr>
              <a:t>no earlier than April 1, 2017</a:t>
            </a:r>
            <a:r>
              <a:rPr lang="en-US" sz="4400" b="0" i="0" dirty="0">
                <a:effectLst/>
              </a:rPr>
              <a:t> and no later than the start of the award period.</a:t>
            </a:r>
            <a:r>
              <a:rPr lang="en-US" sz="4400" b="0" i="0" dirty="0">
                <a:solidFill>
                  <a:srgbClr val="D68604"/>
                </a:solidFill>
                <a:effectLst/>
              </a:rPr>
              <a:t>*</a:t>
            </a:r>
          </a:p>
          <a:p>
            <a:pPr marL="857250" indent="-857250">
              <a:lnSpc>
                <a:spcPct val="110000"/>
              </a:lnSpc>
              <a:spcBef>
                <a:spcPts val="2400"/>
              </a:spcBef>
            </a:pPr>
            <a:r>
              <a:rPr lang="en-US" sz="4400" dirty="0"/>
              <a:t>Cannot have received tenure by the application deadline (March 7, 2025).</a:t>
            </a:r>
            <a:r>
              <a:rPr lang="en-US" sz="4400" b="0" i="0" dirty="0">
                <a:solidFill>
                  <a:srgbClr val="D68604"/>
                </a:solidFill>
                <a:effectLst/>
              </a:rPr>
              <a:t>*</a:t>
            </a:r>
            <a:endParaRPr lang="en-US" sz="4400" dirty="0"/>
          </a:p>
          <a:p>
            <a:pPr marL="857250" indent="-857250">
              <a:lnSpc>
                <a:spcPct val="110000"/>
              </a:lnSpc>
              <a:spcBef>
                <a:spcPts val="1200"/>
              </a:spcBef>
              <a:buFont typeface="Arial" panose="020B0604020202020204" pitchFamily="34" charset="0"/>
              <a:buChar char="•"/>
            </a:pPr>
            <a:r>
              <a:rPr lang="en-US" sz="4400" b="0" i="0" dirty="0">
                <a:effectLst/>
              </a:rPr>
              <a:t>Must be a citizen or permanent resident of the United States.</a:t>
            </a:r>
            <a:endParaRPr lang="en-US" sz="4400" dirty="0"/>
          </a:p>
          <a:p>
            <a:pPr marL="857250" indent="-857250">
              <a:lnSpc>
                <a:spcPct val="110000"/>
              </a:lnSpc>
              <a:spcBef>
                <a:spcPts val="1200"/>
              </a:spcBef>
              <a:buFont typeface="Arial" panose="020B0604020202020204" pitchFamily="34" charset="0"/>
              <a:buChar char="•"/>
            </a:pPr>
            <a:r>
              <a:rPr lang="en-US" sz="4400" b="0" i="0" dirty="0">
                <a:effectLst/>
              </a:rPr>
              <a:t>Must not have served or be serving at the time of award as a IES research grant PI or co-PI, </a:t>
            </a:r>
            <a:r>
              <a:rPr lang="en-US" sz="4400" dirty="0">
                <a:effectLst/>
                <a:ea typeface="Calibri" panose="020F0502020204030204" pitchFamily="34" charset="0"/>
              </a:rPr>
              <a:t>except for a grant awarded under the Special Education Dissertation Research Fellowship Program (84.324G)</a:t>
            </a:r>
            <a:r>
              <a:rPr lang="en-US" sz="4400" b="0" i="0" dirty="0">
                <a:effectLst/>
              </a:rPr>
              <a:t>. </a:t>
            </a:r>
          </a:p>
          <a:p>
            <a:pPr marL="857250" indent="-857250">
              <a:lnSpc>
                <a:spcPct val="110000"/>
              </a:lnSpc>
              <a:spcBef>
                <a:spcPts val="1200"/>
              </a:spcBef>
            </a:pPr>
            <a:r>
              <a:rPr lang="en-US" sz="4400" dirty="0">
                <a:solidFill>
                  <a:srgbClr val="657179"/>
                </a:solidFill>
              </a:rPr>
              <a:t>Must have a persistent identifier (e.g., ORCID </a:t>
            </a:r>
            <a:r>
              <a:rPr lang="en-US" sz="4400" dirty="0" err="1">
                <a:solidFill>
                  <a:srgbClr val="657179"/>
                </a:solidFill>
              </a:rPr>
              <a:t>iD</a:t>
            </a:r>
            <a:r>
              <a:rPr lang="en-US" sz="4400" dirty="0">
                <a:solidFill>
                  <a:srgbClr val="657179"/>
                </a:solidFill>
              </a:rPr>
              <a:t>).</a:t>
            </a:r>
            <a:endParaRPr lang="en-US" sz="4400" b="0" i="0" dirty="0">
              <a:effectLst/>
            </a:endParaRPr>
          </a:p>
          <a:p>
            <a:pPr marL="0" indent="0">
              <a:lnSpc>
                <a:spcPct val="110000"/>
              </a:lnSpc>
              <a:spcBef>
                <a:spcPts val="1200"/>
              </a:spcBef>
              <a:buNone/>
            </a:pPr>
            <a:r>
              <a:rPr lang="en-US" sz="4400" dirty="0"/>
              <a:t>T</a:t>
            </a:r>
            <a:r>
              <a:rPr lang="en-US" sz="4400" b="0" i="0" dirty="0">
                <a:effectLst/>
              </a:rPr>
              <a:t>he PI’s doctorate may be in any field and should align with the knowledge and skills necessary for the proposed research, with the support of the PI's mentor(s).</a:t>
            </a:r>
          </a:p>
          <a:p>
            <a:pPr marL="857250" indent="-857250">
              <a:lnSpc>
                <a:spcPct val="110000"/>
              </a:lnSpc>
              <a:spcBef>
                <a:spcPts val="3000"/>
              </a:spcBef>
              <a:buFont typeface="Arial" panose="020B0604020202020204" pitchFamily="34" charset="0"/>
              <a:buChar char="•"/>
            </a:pPr>
            <a:endParaRPr lang="en-US" sz="4400" dirty="0"/>
          </a:p>
          <a:p>
            <a:pPr marL="0" indent="0">
              <a:buNone/>
            </a:pPr>
            <a:endParaRPr lang="en-US" sz="4400" dirty="0"/>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12</a:t>
            </a:fld>
            <a:endParaRPr lang="uk-UA" dirty="0"/>
          </a:p>
        </p:txBody>
      </p:sp>
      <p:sp>
        <p:nvSpPr>
          <p:cNvPr id="7" name="TextBox 6">
            <a:extLst>
              <a:ext uri="{FF2B5EF4-FFF2-40B4-BE49-F238E27FC236}">
                <a16:creationId xmlns:a16="http://schemas.microsoft.com/office/drawing/2014/main" id="{66400CB2-F975-C951-4110-FEACC75D55F1}"/>
              </a:ext>
            </a:extLst>
          </p:cNvPr>
          <p:cNvSpPr txBox="1"/>
          <p:nvPr/>
        </p:nvSpPr>
        <p:spPr>
          <a:xfrm>
            <a:off x="18090880" y="12309393"/>
            <a:ext cx="5058889" cy="553998"/>
          </a:xfrm>
          <a:prstGeom prst="rect">
            <a:avLst/>
          </a:prstGeom>
          <a:noFill/>
        </p:spPr>
        <p:txBody>
          <a:bodyPr wrap="square" rtlCol="0">
            <a:spAutoFit/>
          </a:bodyPr>
          <a:lstStyle/>
          <a:p>
            <a:r>
              <a:rPr lang="en-US" sz="3000" dirty="0">
                <a:solidFill>
                  <a:srgbClr val="D68604"/>
                </a:solidFill>
                <a:latin typeface="Publico Text" panose="02040502060504060203" pitchFamily="18" charset="0"/>
                <a:cs typeface="Times New Roman" panose="02020603050405020304" pitchFamily="18" charset="0"/>
              </a:rPr>
              <a:t>*</a:t>
            </a:r>
            <a:r>
              <a:rPr lang="en-US" sz="3000" dirty="0">
                <a:solidFill>
                  <a:srgbClr val="576F7F"/>
                </a:solidFill>
                <a:latin typeface="Publico Text" panose="02040502060504060203" pitchFamily="18" charset="0"/>
                <a:cs typeface="Times New Roman" panose="02020603050405020304" pitchFamily="18" charset="0"/>
              </a:rPr>
              <a:t>=New this year</a:t>
            </a:r>
          </a:p>
        </p:txBody>
      </p:sp>
    </p:spTree>
    <p:extLst>
      <p:ext uri="{BB962C8B-B14F-4D97-AF65-F5344CB8AC3E}">
        <p14:creationId xmlns:p14="http://schemas.microsoft.com/office/powerpoint/2010/main" val="2970051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AA214E-99D5-2D48-C228-F4C55D9F1F74}"/>
              </a:ext>
              <a:ext uri="{C183D7F6-B498-43B3-948B-1728B52AA6E4}">
                <adec:decorative xmlns:adec="http://schemas.microsoft.com/office/drawing/2017/decorative" val="1"/>
              </a:ext>
            </a:extLst>
          </p:cNvPr>
          <p:cNvSpPr/>
          <p:nvPr/>
        </p:nvSpPr>
        <p:spPr>
          <a:xfrm>
            <a:off x="-1" y="296094"/>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26813" y="4499345"/>
            <a:ext cx="8002586" cy="3319334"/>
          </a:xfrm>
        </p:spPr>
        <p:txBody>
          <a:bodyPr>
            <a:noAutofit/>
          </a:bodyPr>
          <a:lstStyle/>
          <a:p>
            <a:pPr algn="ctr"/>
            <a:r>
              <a:rPr lang="en-US" sz="9000" dirty="0">
                <a:solidFill>
                  <a:schemeClr val="bg1"/>
                </a:solidFill>
              </a:rPr>
              <a:t>Mentor Requirements</a:t>
            </a: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5"/>
          </p:nvPr>
        </p:nvSpPr>
        <p:spPr>
          <a:xfrm>
            <a:off x="8523671" y="1988457"/>
            <a:ext cx="15279367" cy="10813142"/>
          </a:xfrm>
        </p:spPr>
        <p:txBody>
          <a:bodyPr vert="horz" lIns="0" tIns="0" rIns="0" bIns="0" rtlCol="0" anchor="t">
            <a:normAutofit/>
          </a:bodyPr>
          <a:lstStyle/>
          <a:p>
            <a:pPr marL="857250" indent="-857250">
              <a:spcBef>
                <a:spcPts val="4200"/>
              </a:spcBef>
              <a:buClr>
                <a:srgbClr val="576F7F"/>
              </a:buClr>
              <a:buSzPct val="125000"/>
              <a:buFont typeface="Arial" panose="020B0604020202020204" pitchFamily="34" charset="0"/>
              <a:buChar char="•"/>
            </a:pPr>
            <a:r>
              <a:rPr lang="en-US" sz="4400" dirty="0"/>
              <a:t>Mentors may be from academic or nonacademic institutions, such as nonprofit and for-profit organizations or public and private agencies that conduct rigorous education research.</a:t>
            </a:r>
          </a:p>
          <a:p>
            <a:pPr marL="857250" indent="-857250">
              <a:lnSpc>
                <a:spcPct val="120000"/>
              </a:lnSpc>
              <a:spcBef>
                <a:spcPts val="1200"/>
              </a:spcBef>
              <a:buClr>
                <a:srgbClr val="576F7F"/>
              </a:buClr>
              <a:buFont typeface="Arial" panose="020B0604020202020204" pitchFamily="34" charset="0"/>
              <a:buChar char="•"/>
            </a:pPr>
            <a:r>
              <a:rPr lang="en-US" sz="4400" dirty="0"/>
              <a:t>You must designate one primary mentor.</a:t>
            </a:r>
          </a:p>
          <a:p>
            <a:pPr marL="857250" indent="-857250">
              <a:lnSpc>
                <a:spcPct val="120000"/>
              </a:lnSpc>
              <a:spcBef>
                <a:spcPts val="1200"/>
              </a:spcBef>
              <a:buClr>
                <a:srgbClr val="576F7F"/>
              </a:buClr>
              <a:buFont typeface="Arial" panose="020B0604020202020204" pitchFamily="34" charset="0"/>
              <a:buChar char="•"/>
            </a:pPr>
            <a:r>
              <a:rPr lang="en-US" sz="4400" dirty="0"/>
              <a:t>You may have multiple additional mentors (co-mentors). However, at least one must be at your home institution.</a:t>
            </a:r>
          </a:p>
          <a:p>
            <a:pPr marL="857250" indent="-857250">
              <a:lnSpc>
                <a:spcPct val="120000"/>
              </a:lnSpc>
              <a:spcBef>
                <a:spcPts val="1200"/>
              </a:spcBef>
              <a:buClr>
                <a:srgbClr val="576F7F"/>
              </a:buClr>
              <a:buFont typeface="Arial" panose="020B0604020202020204" pitchFamily="34" charset="0"/>
              <a:buChar char="•"/>
            </a:pPr>
            <a:r>
              <a:rPr lang="en-US" sz="4400" dirty="0"/>
              <a:t>Your mentors may not include your graduate school advisor, dissertation advisor, or postdoctoral supervisor.</a:t>
            </a:r>
          </a:p>
          <a:p>
            <a:pPr marL="857250" indent="-857250">
              <a:lnSpc>
                <a:spcPct val="120000"/>
              </a:lnSpc>
              <a:spcBef>
                <a:spcPts val="1200"/>
              </a:spcBef>
              <a:buClr>
                <a:srgbClr val="576F7F"/>
              </a:buClr>
              <a:buFont typeface="Arial" panose="020B0604020202020204" pitchFamily="34" charset="0"/>
              <a:buChar char="•"/>
            </a:pPr>
            <a:r>
              <a:rPr lang="en-US" sz="4400" dirty="0"/>
              <a:t>A dissertation committee member may be a mentor provided you did not have a direct advisor-advisee relationship in graduate school.   </a:t>
            </a:r>
          </a:p>
          <a:p>
            <a:pPr marL="857250" indent="-857250">
              <a:buFont typeface="Arial" panose="020B0604020202020204" pitchFamily="34" charset="0"/>
              <a:buChar char="•"/>
            </a:pPr>
            <a:endParaRPr lang="en-US" sz="4400" dirty="0"/>
          </a:p>
          <a:p>
            <a:pPr marL="857250" indent="-857250">
              <a:buFont typeface="Arial" panose="020B0604020202020204" pitchFamily="34" charset="0"/>
              <a:buChar char="•"/>
            </a:pPr>
            <a:endParaRPr lang="en-US" sz="4400" dirty="0"/>
          </a:p>
          <a:p>
            <a:pPr marL="857250" indent="-857250">
              <a:buFont typeface="Arial" panose="020B0604020202020204" pitchFamily="34" charset="0"/>
              <a:buChar char="•"/>
            </a:pPr>
            <a:endParaRPr lang="en-US" sz="4400" dirty="0"/>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13</a:t>
            </a:fld>
            <a:endParaRPr lang="uk-UA" dirty="0"/>
          </a:p>
        </p:txBody>
      </p:sp>
    </p:spTree>
    <p:extLst>
      <p:ext uri="{BB962C8B-B14F-4D97-AF65-F5344CB8AC3E}">
        <p14:creationId xmlns:p14="http://schemas.microsoft.com/office/powerpoint/2010/main" val="2619205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p:txBody>
          <a:bodyPr>
            <a:noAutofit/>
          </a:bodyPr>
          <a:lstStyle/>
          <a:p>
            <a:r>
              <a:rPr lang="en-US" sz="9000" dirty="0"/>
              <a:t>Award &amp; Budget Parameter Details</a:t>
            </a: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4"/>
          </p:nvPr>
        </p:nvSpPr>
        <p:spPr>
          <a:xfrm>
            <a:off x="1144586" y="3129660"/>
            <a:ext cx="22831520" cy="9431101"/>
          </a:xfrm>
          <a:effectLst/>
        </p:spPr>
        <p:txBody>
          <a:bodyPr vert="horz" lIns="0" tIns="0" rIns="0" bIns="0" rtlCol="0" anchor="t">
            <a:normAutofit/>
          </a:bodyPr>
          <a:lstStyle/>
          <a:p>
            <a:pPr marL="0" indent="0">
              <a:buNone/>
            </a:pPr>
            <a:r>
              <a:rPr lang="en-US" sz="4400" b="1" i="0" dirty="0">
                <a:solidFill>
                  <a:srgbClr val="D68604"/>
                </a:solidFill>
                <a:effectLst/>
              </a:rPr>
              <a:t>Provides </a:t>
            </a:r>
            <a:r>
              <a:rPr lang="en-US" sz="4400" b="0" i="0" dirty="0">
                <a:effectLst/>
              </a:rPr>
              <a:t>up to</a:t>
            </a:r>
            <a:r>
              <a:rPr lang="en-US" sz="4400" b="0" i="0" dirty="0">
                <a:solidFill>
                  <a:srgbClr val="C00000"/>
                </a:solidFill>
                <a:effectLst/>
              </a:rPr>
              <a:t> </a:t>
            </a:r>
            <a:r>
              <a:rPr lang="en-US" sz="4400" b="1" i="0" dirty="0">
                <a:effectLst/>
              </a:rPr>
              <a:t>$400,000 </a:t>
            </a:r>
            <a:r>
              <a:rPr lang="en-US" sz="4400" b="0" i="0" dirty="0">
                <a:effectLst/>
              </a:rPr>
              <a:t>(in direct and indirect costs) to support research and career development </a:t>
            </a:r>
            <a:r>
              <a:rPr lang="en-US" sz="4400" b="1" i="0" dirty="0">
                <a:effectLst/>
              </a:rPr>
              <a:t>over no more than 4 years and no less than 2 years.</a:t>
            </a:r>
            <a:r>
              <a:rPr lang="en-US" sz="4400" b="1" dirty="0"/>
              <a:t> </a:t>
            </a:r>
            <a:endParaRPr lang="en-US" sz="4400" b="1" dirty="0">
              <a:effectLst/>
            </a:endParaRPr>
          </a:p>
          <a:p>
            <a:pPr marL="0" indent="0">
              <a:spcBef>
                <a:spcPts val="3000"/>
              </a:spcBef>
              <a:spcAft>
                <a:spcPts val="1800"/>
              </a:spcAft>
              <a:buNone/>
            </a:pPr>
            <a:r>
              <a:rPr lang="en-US" sz="4400" b="0" i="0" dirty="0">
                <a:effectLst/>
              </a:rPr>
              <a:t>Funding includes:</a:t>
            </a:r>
            <a:r>
              <a:rPr lang="en-US" sz="4400" dirty="0"/>
              <a:t> </a:t>
            </a:r>
            <a:endParaRPr lang="en-US" sz="4400" dirty="0">
              <a:effectLst/>
            </a:endParaRPr>
          </a:p>
          <a:p>
            <a:pPr marL="685800" indent="-685800">
              <a:lnSpc>
                <a:spcPct val="120000"/>
              </a:lnSpc>
              <a:buFont typeface="Arial" panose="020B0604020202020204" pitchFamily="34" charset="0"/>
              <a:buChar char="•"/>
            </a:pPr>
            <a:r>
              <a:rPr lang="en-US" sz="4400" dirty="0"/>
              <a:t>C</a:t>
            </a:r>
            <a:r>
              <a:rPr lang="en-US" sz="4400" b="0" i="0" dirty="0">
                <a:effectLst/>
              </a:rPr>
              <a:t>osts of conducting the proposed research and executing the career development plan</a:t>
            </a:r>
            <a:endParaRPr lang="en-US" sz="4400" dirty="0"/>
          </a:p>
          <a:p>
            <a:pPr marL="685800" indent="-685800">
              <a:lnSpc>
                <a:spcPct val="120000"/>
              </a:lnSpc>
              <a:buFont typeface="Arial" panose="020B0604020202020204" pitchFamily="34" charset="0"/>
              <a:buChar char="•"/>
            </a:pPr>
            <a:r>
              <a:rPr lang="en-US" sz="4400" dirty="0"/>
              <a:t>U</a:t>
            </a:r>
            <a:r>
              <a:rPr lang="en-US" sz="4400" b="0" i="0" dirty="0">
                <a:effectLst/>
              </a:rPr>
              <a:t>p to 50 percent of the PI’s salary</a:t>
            </a:r>
            <a:endParaRPr lang="en-US" sz="4400" dirty="0"/>
          </a:p>
          <a:p>
            <a:pPr>
              <a:lnSpc>
                <a:spcPct val="120000"/>
              </a:lnSpc>
            </a:pPr>
            <a:r>
              <a:rPr lang="en-US" sz="4400" b="0" i="0" dirty="0">
                <a:effectLst/>
              </a:rPr>
              <a:t>Up to $20,000 per year for mentors</a:t>
            </a:r>
            <a:r>
              <a:rPr lang="en-US" sz="4400" dirty="0">
                <a:solidFill>
                  <a:srgbClr val="D68604"/>
                </a:solidFill>
              </a:rPr>
              <a:t>*</a:t>
            </a:r>
            <a:r>
              <a:rPr lang="en-US" sz="4400" dirty="0"/>
              <a:t> </a:t>
            </a:r>
            <a:endParaRPr lang="en-US" sz="4400" b="0" i="0" dirty="0">
              <a:effectLst/>
            </a:endParaRPr>
          </a:p>
          <a:p>
            <a:pPr marL="685800" indent="-685800">
              <a:lnSpc>
                <a:spcPct val="120000"/>
              </a:lnSpc>
              <a:buFont typeface="Arial" panose="020B0604020202020204" pitchFamily="34" charset="0"/>
              <a:buChar char="•"/>
            </a:pPr>
            <a:r>
              <a:rPr lang="en-US" sz="4400" dirty="0"/>
              <a:t>T</a:t>
            </a:r>
            <a:r>
              <a:rPr lang="en-US" sz="4400" b="0" i="0" dirty="0">
                <a:effectLst/>
              </a:rPr>
              <a:t>ravel</a:t>
            </a:r>
            <a:endParaRPr lang="en-US" sz="4400" dirty="0"/>
          </a:p>
          <a:p>
            <a:pPr marL="685800" indent="-685800">
              <a:lnSpc>
                <a:spcPct val="120000"/>
              </a:lnSpc>
              <a:buFont typeface="Arial" panose="020B0604020202020204" pitchFamily="34" charset="0"/>
              <a:buChar char="•"/>
            </a:pPr>
            <a:r>
              <a:rPr lang="en-US" sz="4400" dirty="0"/>
              <a:t>R</a:t>
            </a:r>
            <a:r>
              <a:rPr lang="en-US" sz="4400" b="0" i="0" dirty="0">
                <a:effectLst/>
              </a:rPr>
              <a:t>easonable accommodations (if needed)</a:t>
            </a:r>
            <a:endParaRPr lang="en-US" sz="4400" dirty="0"/>
          </a:p>
          <a:p>
            <a:pPr marL="0" indent="0">
              <a:lnSpc>
                <a:spcPct val="120000"/>
              </a:lnSpc>
              <a:spcBef>
                <a:spcPts val="2400"/>
              </a:spcBef>
              <a:buNone/>
            </a:pPr>
            <a:r>
              <a:rPr lang="en-US" sz="4400" dirty="0"/>
              <a:t>Faculty at R2 institutions can request </a:t>
            </a:r>
            <a:r>
              <a:rPr lang="en-US" sz="4400" b="1" dirty="0">
                <a:solidFill>
                  <a:srgbClr val="4CAC87"/>
                </a:solidFill>
              </a:rPr>
              <a:t>up to $200,000 ($50,000/year) in optional additional support </a:t>
            </a:r>
            <a:r>
              <a:rPr lang="en-US" sz="4400" dirty="0"/>
              <a:t>for </a:t>
            </a:r>
            <a:r>
              <a:rPr lang="en-US" sz="3500" dirty="0"/>
              <a:t>(direct and indirect) </a:t>
            </a:r>
            <a:r>
              <a:rPr lang="en-US" sz="4400" dirty="0"/>
              <a:t>costs of grant administration and management.</a:t>
            </a:r>
            <a:r>
              <a:rPr lang="en-US" sz="4400" dirty="0">
                <a:solidFill>
                  <a:srgbClr val="D68604"/>
                </a:solidFill>
              </a:rPr>
              <a:t>*</a:t>
            </a:r>
            <a:r>
              <a:rPr lang="en-US" sz="4400" dirty="0"/>
              <a:t> </a:t>
            </a:r>
          </a:p>
          <a:p>
            <a:endParaRPr lang="en-US" sz="4400" dirty="0"/>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14</a:t>
            </a:fld>
            <a:endParaRPr lang="uk-UA" dirty="0"/>
          </a:p>
        </p:txBody>
      </p:sp>
      <p:sp>
        <p:nvSpPr>
          <p:cNvPr id="5" name="TextBox 4">
            <a:extLst>
              <a:ext uri="{FF2B5EF4-FFF2-40B4-BE49-F238E27FC236}">
                <a16:creationId xmlns:a16="http://schemas.microsoft.com/office/drawing/2014/main" id="{AB38269E-128E-0DF4-7E4E-B6EF2DFECE0C}"/>
              </a:ext>
            </a:extLst>
          </p:cNvPr>
          <p:cNvSpPr txBox="1"/>
          <p:nvPr/>
        </p:nvSpPr>
        <p:spPr>
          <a:xfrm>
            <a:off x="18090880" y="12309393"/>
            <a:ext cx="5058889" cy="553998"/>
          </a:xfrm>
          <a:prstGeom prst="rect">
            <a:avLst/>
          </a:prstGeom>
          <a:noFill/>
        </p:spPr>
        <p:txBody>
          <a:bodyPr wrap="square" rtlCol="0">
            <a:spAutoFit/>
          </a:bodyPr>
          <a:lstStyle/>
          <a:p>
            <a:r>
              <a:rPr lang="en-US" sz="3000" dirty="0">
                <a:solidFill>
                  <a:srgbClr val="D68604"/>
                </a:solidFill>
                <a:latin typeface="Publico Text" panose="02040502060504060203" pitchFamily="18" charset="0"/>
                <a:cs typeface="Times New Roman" panose="02020603050405020304" pitchFamily="18" charset="0"/>
              </a:rPr>
              <a:t>*</a:t>
            </a:r>
            <a:r>
              <a:rPr lang="en-US" sz="3000" dirty="0">
                <a:solidFill>
                  <a:srgbClr val="576F7F"/>
                </a:solidFill>
                <a:latin typeface="Publico Text" panose="02040502060504060203" pitchFamily="18" charset="0"/>
                <a:cs typeface="Times New Roman" panose="02020603050405020304" pitchFamily="18" charset="0"/>
              </a:rPr>
              <a:t>=New this year</a:t>
            </a:r>
          </a:p>
        </p:txBody>
      </p:sp>
    </p:spTree>
    <p:extLst>
      <p:ext uri="{BB962C8B-B14F-4D97-AF65-F5344CB8AC3E}">
        <p14:creationId xmlns:p14="http://schemas.microsoft.com/office/powerpoint/2010/main" val="289058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p:txBody>
          <a:bodyPr>
            <a:noAutofit/>
          </a:bodyPr>
          <a:lstStyle/>
          <a:p>
            <a:r>
              <a:rPr lang="en-US" sz="9000" dirty="0"/>
              <a:t>Indirect Cost Limits</a:t>
            </a: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5"/>
          </p:nvPr>
        </p:nvSpPr>
        <p:spPr>
          <a:xfrm>
            <a:off x="1144587" y="3055472"/>
            <a:ext cx="21854206" cy="4176602"/>
          </a:xfrm>
          <a:effectLst/>
        </p:spPr>
        <p:txBody>
          <a:bodyPr>
            <a:normAutofit/>
          </a:bodyPr>
          <a:lstStyle/>
          <a:p>
            <a:r>
              <a:rPr lang="en-US" sz="4400" b="1" i="0" dirty="0">
                <a:effectLst/>
              </a:rPr>
              <a:t>The Early Career </a:t>
            </a:r>
            <a:r>
              <a:rPr lang="en-US" sz="4400" b="1" dirty="0"/>
              <a:t>Program is </a:t>
            </a:r>
            <a:r>
              <a:rPr lang="en-US" sz="4400" b="1" i="0" dirty="0">
                <a:effectLst/>
              </a:rPr>
              <a:t>considered a training grant. </a:t>
            </a:r>
          </a:p>
          <a:p>
            <a:endParaRPr lang="en-US" sz="4400" b="1" dirty="0">
              <a:solidFill>
                <a:srgbClr val="4CAC87"/>
              </a:solidFill>
            </a:endParaRPr>
          </a:p>
          <a:p>
            <a:r>
              <a:rPr lang="en-US" sz="4400" dirty="0"/>
              <a:t>The U.S. Department of Education policy (34 CFR 75.562 (c)(2)) limits indirect cost reimbursement on a training grant to the recipient’s actual indirect costs, as determined by its negotiated indirect cost rate agreement, or </a:t>
            </a:r>
            <a:r>
              <a:rPr lang="en-US" sz="4400" b="1" dirty="0">
                <a:solidFill>
                  <a:srgbClr val="D68604"/>
                </a:solidFill>
              </a:rPr>
              <a:t>8 percent of a modified total direct cost base, whichever amount is less.</a:t>
            </a:r>
            <a:r>
              <a:rPr lang="en-US" sz="4400" b="1" dirty="0">
                <a:solidFill>
                  <a:srgbClr val="C00000"/>
                </a:solidFill>
              </a:rPr>
              <a:t> </a:t>
            </a:r>
          </a:p>
          <a:p>
            <a:endParaRPr lang="en-US" sz="4400" dirty="0"/>
          </a:p>
          <a:p>
            <a:endParaRPr lang="en-US" sz="4400" b="1" i="0" dirty="0">
              <a:effectLst/>
            </a:endParaRPr>
          </a:p>
          <a:p>
            <a:endParaRPr lang="en-US" sz="4400" b="1" dirty="0">
              <a:solidFill>
                <a:srgbClr val="4CAC87"/>
              </a:solidFill>
            </a:endParaRPr>
          </a:p>
        </p:txBody>
      </p:sp>
      <p:sp>
        <p:nvSpPr>
          <p:cNvPr id="6" name="TextBox 5">
            <a:extLst>
              <a:ext uri="{FF2B5EF4-FFF2-40B4-BE49-F238E27FC236}">
                <a16:creationId xmlns:a16="http://schemas.microsoft.com/office/drawing/2014/main" id="{7B2D3BC5-F7E0-AF36-710D-A12A09BCEED0}"/>
              </a:ext>
            </a:extLst>
          </p:cNvPr>
          <p:cNvSpPr txBox="1"/>
          <p:nvPr/>
        </p:nvSpPr>
        <p:spPr>
          <a:xfrm>
            <a:off x="1144587" y="7232074"/>
            <a:ext cx="14826092" cy="3477875"/>
          </a:xfrm>
          <a:prstGeom prst="rect">
            <a:avLst/>
          </a:prstGeom>
          <a:noFill/>
        </p:spPr>
        <p:txBody>
          <a:bodyPr wrap="square" rtlCol="0">
            <a:spAutoFit/>
          </a:bodyPr>
          <a:lstStyle/>
          <a:p>
            <a:pPr marL="0" marR="0" lvl="0" indent="0" algn="l" defTabSz="1219215"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576F7F"/>
                </a:solidFill>
                <a:effectLst/>
                <a:uLnTx/>
                <a:uFillTx/>
                <a:latin typeface="Publico Text" panose="02040502060504060203" pitchFamily="18" charset="0"/>
                <a:ea typeface="+mn-ea"/>
                <a:cs typeface="Times New Roman" panose="02020603050405020304" pitchFamily="18" charset="0"/>
              </a:rPr>
              <a:t>More information is found in the RFA. Questions about indirect cost rates should be directed to the U.S. Department of Education’s Indirect Cost Group </a:t>
            </a:r>
          </a:p>
          <a:p>
            <a:pPr marL="0" marR="0" lvl="0" indent="0" algn="l" defTabSz="1219215"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576F7F"/>
                </a:solidFill>
                <a:effectLst/>
                <a:uLnTx/>
                <a:uFillTx/>
                <a:latin typeface="Publico Text" panose="02040502060504060203" pitchFamily="18" charset="0"/>
                <a:ea typeface="+mn-ea"/>
                <a:cs typeface="Times New Roman" panose="02020603050405020304" pitchFamily="18" charset="0"/>
                <a:hlinkClick r:id="rId3"/>
              </a:rPr>
              <a:t>https://www2.ed.gov/about/offices/list/ocfo/fipao/icgindex.html</a:t>
            </a:r>
            <a:r>
              <a:rPr kumimoji="0" lang="en-US" sz="4400" b="0" i="0" u="none" strike="noStrike" kern="1200" cap="none" spc="0" normalizeH="0" baseline="0" noProof="0">
                <a:ln>
                  <a:noFill/>
                </a:ln>
                <a:solidFill>
                  <a:srgbClr val="576F7F"/>
                </a:solidFill>
                <a:effectLst/>
                <a:uLnTx/>
                <a:uFillTx/>
                <a:latin typeface="Publico Text" panose="02040502060504060203" pitchFamily="18" charset="0"/>
                <a:ea typeface="+mn-ea"/>
                <a:cs typeface="Times New Roman" panose="02020603050405020304" pitchFamily="18" charset="0"/>
              </a:rPr>
              <a:t>. </a:t>
            </a:r>
            <a:endParaRPr kumimoji="0" lang="en-US" sz="4400" b="0" i="0" u="none" strike="noStrike" kern="1200" cap="none" spc="0" normalizeH="0" baseline="0" noProof="0" dirty="0">
              <a:ln>
                <a:noFill/>
              </a:ln>
              <a:solidFill>
                <a:srgbClr val="576F7F"/>
              </a:solidFill>
              <a:effectLst/>
              <a:uLnTx/>
              <a:uFillTx/>
              <a:latin typeface="Publico Text" panose="02040502060504060203" pitchFamily="18" charset="0"/>
              <a:ea typeface="+mn-ea"/>
              <a:cs typeface="Times New Roman" panose="02020603050405020304" pitchFamily="18" charset="0"/>
            </a:endParaRPr>
          </a:p>
        </p:txBody>
      </p:sp>
      <p:sp>
        <p:nvSpPr>
          <p:cNvPr id="5" name="Star: 10 Points 4">
            <a:extLst>
              <a:ext uri="{FF2B5EF4-FFF2-40B4-BE49-F238E27FC236}">
                <a16:creationId xmlns:a16="http://schemas.microsoft.com/office/drawing/2014/main" id="{BE2A61ED-DCA6-518B-4614-C687FA10347C}"/>
              </a:ext>
            </a:extLst>
          </p:cNvPr>
          <p:cNvSpPr/>
          <p:nvPr/>
        </p:nvSpPr>
        <p:spPr>
          <a:xfrm>
            <a:off x="16921491" y="6858000"/>
            <a:ext cx="5752872" cy="6202685"/>
          </a:xfrm>
          <a:prstGeom prst="star1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4000" dirty="0">
                <a:latin typeface="Publico Text" panose="02040502060504060203" pitchFamily="18" charset="0"/>
                <a:cs typeface="Times New Roman" panose="02020603050405020304" pitchFamily="18" charset="0"/>
              </a:rPr>
              <a:t>305B has an </a:t>
            </a:r>
            <a:r>
              <a:rPr lang="en-US" sz="4000" b="1" dirty="0">
                <a:latin typeface="Publico Text" panose="02040502060504060203" pitchFamily="18" charset="0"/>
                <a:cs typeface="Times New Roman" panose="02020603050405020304" pitchFamily="18" charset="0"/>
              </a:rPr>
              <a:t>8% cap on indirect costs</a:t>
            </a:r>
            <a:r>
              <a:rPr lang="en-US" sz="4000" dirty="0">
                <a:latin typeface="Publico Text" panose="02040502060504060203" pitchFamily="18" charset="0"/>
                <a:cs typeface="Times New Roman" panose="02020603050405020304" pitchFamily="18" charset="0"/>
              </a:rPr>
              <a:t>. Some institutions may have restrictions on such caps.</a:t>
            </a:r>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15</a:t>
            </a:fld>
            <a:endParaRPr lang="uk-UA" dirty="0"/>
          </a:p>
        </p:txBody>
      </p:sp>
    </p:spTree>
    <p:extLst>
      <p:ext uri="{BB962C8B-B14F-4D97-AF65-F5344CB8AC3E}">
        <p14:creationId xmlns:p14="http://schemas.microsoft.com/office/powerpoint/2010/main" val="1951983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12193587" y="1292209"/>
            <a:ext cx="10746144" cy="4555167"/>
          </a:xfrm>
        </p:spPr>
        <p:txBody>
          <a:bodyPr>
            <a:normAutofit/>
          </a:bodyPr>
          <a:lstStyle/>
          <a:p>
            <a:r>
              <a:rPr lang="en-US" sz="9000" dirty="0"/>
              <a:t>Training Program Narrative</a:t>
            </a:r>
          </a:p>
        </p:txBody>
      </p:sp>
      <p:sp>
        <p:nvSpPr>
          <p:cNvPr id="19" name="TextBox 18">
            <a:extLst>
              <a:ext uri="{FF2B5EF4-FFF2-40B4-BE49-F238E27FC236}">
                <a16:creationId xmlns:a16="http://schemas.microsoft.com/office/drawing/2014/main" id="{C8EE5ED7-858E-DCB7-0521-2498269B2356}"/>
              </a:ext>
            </a:extLst>
          </p:cNvPr>
          <p:cNvSpPr txBox="1"/>
          <p:nvPr/>
        </p:nvSpPr>
        <p:spPr>
          <a:xfrm>
            <a:off x="11711614" y="5262614"/>
            <a:ext cx="11710090" cy="5447645"/>
          </a:xfrm>
          <a:prstGeom prst="rect">
            <a:avLst/>
          </a:prstGeom>
          <a:noFill/>
        </p:spPr>
        <p:txBody>
          <a:bodyPr wrap="square" rtlCol="0">
            <a:spAutoFit/>
          </a:bodyPr>
          <a:lstStyle/>
          <a:p>
            <a:pPr marL="1325563" indent="-85725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Significance</a:t>
            </a:r>
          </a:p>
          <a:p>
            <a:pPr marL="1325563" indent="-85725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Research Plan</a:t>
            </a:r>
          </a:p>
          <a:p>
            <a:pPr marL="1325563" indent="-85725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Career Development Plan</a:t>
            </a:r>
          </a:p>
          <a:p>
            <a:pPr marL="1325563" indent="-85725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Resources</a:t>
            </a:r>
          </a:p>
          <a:p>
            <a:pPr marL="1325563" indent="-85725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Personnel</a:t>
            </a:r>
          </a:p>
          <a:p>
            <a:pPr marL="685800" indent="-685800">
              <a:buClr>
                <a:srgbClr val="FBB03B"/>
              </a:buClr>
              <a:buSzPct val="125000"/>
              <a:buFont typeface="Arial" panose="020B0604020202020204" pitchFamily="34" charset="0"/>
              <a:buChar char="•"/>
            </a:pPr>
            <a:endParaRPr lang="en-US" dirty="0">
              <a:solidFill>
                <a:schemeClr val="bg1"/>
              </a:solidFill>
              <a:latin typeface="Publico Text" panose="02040502060504060203" pitchFamily="18" charset="0"/>
              <a:cs typeface="Times New Roman" panose="02020603050405020304" pitchFamily="18" charset="0"/>
            </a:endParaRPr>
          </a:p>
        </p:txBody>
      </p:sp>
      <p:pic>
        <p:nvPicPr>
          <p:cNvPr id="5" name="Picture 4" descr="Icons of 4 diverse early career applicants surrounding a check mark">
            <a:extLst>
              <a:ext uri="{FF2B5EF4-FFF2-40B4-BE49-F238E27FC236}">
                <a16:creationId xmlns:a16="http://schemas.microsoft.com/office/drawing/2014/main" id="{2B60D88A-7C78-D349-8896-C2F6CB47B056}"/>
              </a:ext>
            </a:extLst>
          </p:cNvPr>
          <p:cNvPicPr>
            <a:picLocks noChangeAspect="1"/>
          </p:cNvPicPr>
          <p:nvPr/>
        </p:nvPicPr>
        <p:blipFill>
          <a:blip r:embed="rId3"/>
          <a:stretch>
            <a:fillRect/>
          </a:stretch>
        </p:blipFill>
        <p:spPr>
          <a:xfrm>
            <a:off x="557380" y="853878"/>
            <a:ext cx="18288037" cy="10287021"/>
          </a:xfrm>
          <a:prstGeom prst="rect">
            <a:avLst/>
          </a:prstGeom>
        </p:spPr>
      </p:pic>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16</a:t>
            </a:fld>
            <a:endParaRPr lang="uk-UA" dirty="0"/>
          </a:p>
        </p:txBody>
      </p:sp>
    </p:spTree>
    <p:extLst>
      <p:ext uri="{BB962C8B-B14F-4D97-AF65-F5344CB8AC3E}">
        <p14:creationId xmlns:p14="http://schemas.microsoft.com/office/powerpoint/2010/main" val="1072122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E44669A-DD9C-FA30-F007-999A531DD2F9}"/>
              </a:ext>
              <a:ext uri="{C183D7F6-B498-43B3-948B-1728B52AA6E4}">
                <adec:decorative xmlns:adec="http://schemas.microsoft.com/office/drawing/2017/decorative" val="1"/>
              </a:ext>
            </a:extLst>
          </p:cNvPr>
          <p:cNvSpPr/>
          <p:nvPr/>
        </p:nvSpPr>
        <p:spPr>
          <a:xfrm>
            <a:off x="0" y="271569"/>
            <a:ext cx="8002587" cy="11915522"/>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1" y="4201544"/>
            <a:ext cx="8002586" cy="3499884"/>
          </a:xfrm>
        </p:spPr>
        <p:txBody>
          <a:bodyPr>
            <a:noAutofit/>
          </a:bodyPr>
          <a:lstStyle/>
          <a:p>
            <a:pPr algn="ctr"/>
            <a:r>
              <a:rPr lang="en-US" sz="9000" dirty="0">
                <a:solidFill>
                  <a:schemeClr val="bg1"/>
                </a:solidFill>
              </a:rPr>
              <a:t>Significance</a:t>
            </a:r>
            <a:br>
              <a:rPr lang="en-US" sz="9000" dirty="0">
                <a:solidFill>
                  <a:schemeClr val="bg1"/>
                </a:solidFill>
              </a:rPr>
            </a:br>
            <a:r>
              <a:rPr lang="en-US" sz="9000" dirty="0">
                <a:solidFill>
                  <a:schemeClr val="bg1"/>
                </a:solidFill>
              </a:rPr>
              <a:t>Requirements</a:t>
            </a: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5"/>
          </p:nvPr>
        </p:nvSpPr>
        <p:spPr>
          <a:xfrm>
            <a:off x="9034564" y="2293256"/>
            <a:ext cx="13639799" cy="8588103"/>
          </a:xfrm>
        </p:spPr>
        <p:txBody>
          <a:bodyPr>
            <a:noAutofit/>
          </a:bodyPr>
          <a:lstStyle/>
          <a:p>
            <a:pPr>
              <a:spcBef>
                <a:spcPts val="3000"/>
              </a:spcBef>
            </a:pPr>
            <a:r>
              <a:rPr lang="en-US" sz="4400" b="1" dirty="0">
                <a:solidFill>
                  <a:srgbClr val="D68604"/>
                </a:solidFill>
              </a:rPr>
              <a:t>All Early Career applicants must:</a:t>
            </a:r>
          </a:p>
          <a:p>
            <a:pPr marL="685800" indent="-685800">
              <a:spcBef>
                <a:spcPts val="3000"/>
              </a:spcBef>
              <a:buFont typeface="Arial" panose="020B0604020202020204" pitchFamily="34" charset="0"/>
              <a:buChar char="•"/>
            </a:pPr>
            <a:r>
              <a:rPr lang="en-US" sz="4400" dirty="0"/>
              <a:t>Describe </a:t>
            </a:r>
            <a:r>
              <a:rPr lang="en-US" sz="4400" u="sng" dirty="0"/>
              <a:t>your need </a:t>
            </a:r>
            <a:r>
              <a:rPr lang="en-US" sz="4400" dirty="0"/>
              <a:t>for further career development.</a:t>
            </a:r>
          </a:p>
          <a:p>
            <a:pPr marL="685800" indent="-685800">
              <a:spcBef>
                <a:spcPts val="3000"/>
              </a:spcBef>
              <a:buFont typeface="Arial" panose="020B0604020202020204" pitchFamily="34" charset="0"/>
              <a:buChar char="•"/>
            </a:pPr>
            <a:r>
              <a:rPr lang="en-US" sz="4400" dirty="0"/>
              <a:t>Provide an overview of the proposed research project and your research questions.</a:t>
            </a:r>
          </a:p>
          <a:p>
            <a:pPr marL="685800" indent="-685800">
              <a:spcBef>
                <a:spcPts val="3000"/>
              </a:spcBef>
              <a:buFont typeface="Arial" panose="020B0604020202020204" pitchFamily="34" charset="0"/>
              <a:buChar char="•"/>
            </a:pPr>
            <a:r>
              <a:rPr lang="en-US" sz="4400" dirty="0"/>
              <a:t>Describe how addressing your research questions will contribute to education practice and/or policymaking or improve education research.</a:t>
            </a:r>
          </a:p>
          <a:p>
            <a:r>
              <a:rPr lang="en-US" sz="4400" dirty="0"/>
              <a:t> </a:t>
            </a:r>
          </a:p>
          <a:p>
            <a:endParaRPr lang="en-US" sz="4400" dirty="0"/>
          </a:p>
          <a:p>
            <a:endParaRPr lang="en-US" sz="4400" dirty="0"/>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17</a:t>
            </a:fld>
            <a:endParaRPr lang="uk-UA" dirty="0"/>
          </a:p>
        </p:txBody>
      </p:sp>
    </p:spTree>
    <p:extLst>
      <p:ext uri="{BB962C8B-B14F-4D97-AF65-F5344CB8AC3E}">
        <p14:creationId xmlns:p14="http://schemas.microsoft.com/office/powerpoint/2010/main" val="1740013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4A17BB5-A5D0-AED5-DA30-8781A3FA5F78}"/>
              </a:ext>
              <a:ext uri="{C183D7F6-B498-43B3-948B-1728B52AA6E4}">
                <adec:decorative xmlns:adec="http://schemas.microsoft.com/office/drawing/2017/decorative" val="1"/>
              </a:ext>
            </a:extLst>
          </p:cNvPr>
          <p:cNvSpPr/>
          <p:nvPr/>
        </p:nvSpPr>
        <p:spPr>
          <a:xfrm>
            <a:off x="0" y="297712"/>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474" name="Title 1">
            <a:extLst>
              <a:ext uri="{FF2B5EF4-FFF2-40B4-BE49-F238E27FC236}">
                <a16:creationId xmlns:a16="http://schemas.microsoft.com/office/drawing/2014/main" id="{D5579E8A-3EF0-4276-B63F-CA8315467A9F}"/>
              </a:ext>
            </a:extLst>
          </p:cNvPr>
          <p:cNvSpPr>
            <a:spLocks noGrp="1" noChangeArrowheads="1"/>
          </p:cNvSpPr>
          <p:nvPr>
            <p:ph type="ctrTitle"/>
          </p:nvPr>
        </p:nvSpPr>
        <p:spPr>
          <a:xfrm>
            <a:off x="0" y="4824944"/>
            <a:ext cx="8002587" cy="2832735"/>
          </a:xfrm>
        </p:spPr>
        <p:txBody>
          <a:bodyPr>
            <a:noAutofit/>
          </a:bodyPr>
          <a:lstStyle/>
          <a:p>
            <a:pPr algn="ctr"/>
            <a:r>
              <a:rPr lang="en-US" altLang="en-US" sz="9000" dirty="0">
                <a:solidFill>
                  <a:schemeClr val="bg1"/>
                </a:solidFill>
              </a:rPr>
              <a:t>Research Plan Requirements</a:t>
            </a:r>
          </a:p>
        </p:txBody>
      </p:sp>
      <p:sp>
        <p:nvSpPr>
          <p:cNvPr id="95235" name="Content Placeholder 2">
            <a:extLst>
              <a:ext uri="{FF2B5EF4-FFF2-40B4-BE49-F238E27FC236}">
                <a16:creationId xmlns:a16="http://schemas.microsoft.com/office/drawing/2014/main" id="{A5CC912B-59CF-4875-8841-699B78975906}"/>
              </a:ext>
            </a:extLst>
          </p:cNvPr>
          <p:cNvSpPr>
            <a:spLocks noGrp="1" noChangeArrowheads="1"/>
          </p:cNvSpPr>
          <p:nvPr>
            <p:ph type="body" sz="quarter" idx="14"/>
          </p:nvPr>
        </p:nvSpPr>
        <p:spPr>
          <a:xfrm>
            <a:off x="8583291" y="1190170"/>
            <a:ext cx="14682261" cy="11611429"/>
          </a:xfrm>
        </p:spPr>
        <p:txBody>
          <a:bodyPr>
            <a:normAutofit/>
          </a:bodyPr>
          <a:lstStyle/>
          <a:p>
            <a:pPr marL="0" indent="0">
              <a:spcAft>
                <a:spcPts val="1200"/>
              </a:spcAft>
              <a:buNone/>
              <a:defRPr/>
            </a:pPr>
            <a:r>
              <a:rPr lang="en-US" altLang="en-US" sz="4400" b="1" dirty="0">
                <a:solidFill>
                  <a:srgbClr val="D68604"/>
                </a:solidFill>
              </a:rPr>
              <a:t>Research plans </a:t>
            </a:r>
            <a:r>
              <a:rPr lang="en-US" altLang="en-US" sz="4400" dirty="0"/>
              <a:t>must describe the research design, sample, key measures, and data analysis procedures. In addition, </a:t>
            </a:r>
          </a:p>
          <a:p>
            <a:pPr>
              <a:spcAft>
                <a:spcPts val="1200"/>
              </a:spcAft>
              <a:defRPr/>
            </a:pPr>
            <a:r>
              <a:rPr lang="en-US" sz="4400" dirty="0"/>
              <a:t>if you are proposing to do research that will build evidence about how to improve learners’ academic outcomes, describe how you will measure the academic outcomes of learners, which can reflect </a:t>
            </a:r>
            <a:r>
              <a:rPr lang="en-US" sz="4400" b="1" dirty="0"/>
              <a:t>learning and achievement</a:t>
            </a:r>
            <a:r>
              <a:rPr lang="en-US" sz="4400" dirty="0"/>
              <a:t> in content domains and/or learners’ </a:t>
            </a:r>
            <a:r>
              <a:rPr lang="en-US" sz="4400" b="1" dirty="0"/>
              <a:t>successful progression </a:t>
            </a:r>
            <a:r>
              <a:rPr lang="en-US" sz="4400" dirty="0"/>
              <a:t>through education systems.</a:t>
            </a:r>
          </a:p>
          <a:p>
            <a:pPr>
              <a:spcAft>
                <a:spcPts val="1200"/>
              </a:spcAft>
              <a:defRPr/>
            </a:pPr>
            <a:r>
              <a:rPr lang="en-US" altLang="en-US" sz="4400" dirty="0"/>
              <a:t>if you are proposing to develop a statistical or research method or product, you must describe how you will determine whether your proposed statistical or research product works as intended and can be used by education researchers. </a:t>
            </a:r>
          </a:p>
          <a:p>
            <a:pPr marL="0" indent="0">
              <a:spcBef>
                <a:spcPts val="2400"/>
              </a:spcBef>
              <a:spcAft>
                <a:spcPts val="1200"/>
              </a:spcAft>
              <a:buNone/>
              <a:defRPr/>
            </a:pPr>
            <a:r>
              <a:rPr lang="en-US" altLang="en-US" sz="4400" dirty="0"/>
              <a:t>You should also describe your plans for developing a longer-term research agenda building on your proposed research.</a:t>
            </a:r>
          </a:p>
        </p:txBody>
      </p:sp>
      <p:sp>
        <p:nvSpPr>
          <p:cNvPr id="105476" name="Slide Number Placeholder 3">
            <a:extLst>
              <a:ext uri="{FF2B5EF4-FFF2-40B4-BE49-F238E27FC236}">
                <a16:creationId xmlns:a16="http://schemas.microsoft.com/office/drawing/2014/main" id="{6D9674F2-FFA3-420B-AB81-301B88C9C464}"/>
              </a:ext>
            </a:extLst>
          </p:cNvPr>
          <p:cNvSpPr>
            <a:spLocks noGrp="1" noChangeArrowheads="1"/>
          </p:cNvSpPr>
          <p:nvPr>
            <p:ph type="sldNum" sz="quarter" idx="15"/>
          </p:nvPr>
        </p:nvSpPr>
        <p:spPr bwMode="auto">
          <a:xfrm>
            <a:off x="22674263" y="12585700"/>
            <a:ext cx="950912" cy="733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defTabSz="1219261" rtl="0" eaLnBrk="1" fontAlgn="auto" hangingPunct="1">
              <a:spcBef>
                <a:spcPts val="0"/>
              </a:spcBef>
              <a:spcAft>
                <a:spcPts val="0"/>
              </a:spcAft>
              <a:defRPr lang="en-US" sz="2133"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fontAlgn="base">
              <a:spcBef>
                <a:spcPct val="0"/>
              </a:spcBef>
              <a:spcAft>
                <a:spcPct val="0"/>
              </a:spcAft>
              <a:defRPr/>
            </a:pPr>
            <a:fld id="{37665D06-853B-446B-91AA-DE9C81954CA9}" type="slidenum">
              <a:rPr lang="uk-UA" smtClean="0"/>
              <a:pPr fontAlgn="base">
                <a:spcBef>
                  <a:spcPct val="0"/>
                </a:spcBef>
                <a:spcAft>
                  <a:spcPct val="0"/>
                </a:spcAft>
                <a:defRPr/>
              </a:pPr>
              <a:t>18</a:t>
            </a:fld>
            <a:endParaRPr altLang="en-US" sz="2000" dirty="0">
              <a:solidFill>
                <a:schemeClr val="tx1"/>
              </a:solidFill>
              <a:latin typeface="Segoe UI" panose="020B0502040204020203" pitchFamily="34" charset="0"/>
              <a:cs typeface="Segoe UI" panose="020B0502040204020203" pitchFamily="34"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B7526-CB74-9F3F-7CA7-52E6E1FBDC14}"/>
              </a:ext>
            </a:extLst>
          </p:cNvPr>
          <p:cNvSpPr>
            <a:spLocks noGrp="1"/>
          </p:cNvSpPr>
          <p:nvPr>
            <p:ph type="ctrTitle"/>
          </p:nvPr>
        </p:nvSpPr>
        <p:spPr>
          <a:xfrm>
            <a:off x="1144587" y="1142999"/>
            <a:ext cx="22097999" cy="2046249"/>
          </a:xfrm>
        </p:spPr>
        <p:txBody>
          <a:bodyPr>
            <a:noAutofit/>
          </a:bodyPr>
          <a:lstStyle/>
          <a:p>
            <a:r>
              <a:rPr lang="en-US" sz="9000" dirty="0"/>
              <a:t>Tips for Developing Your Research Plan</a:t>
            </a:r>
          </a:p>
        </p:txBody>
      </p:sp>
      <p:sp>
        <p:nvSpPr>
          <p:cNvPr id="4" name="Text Placeholder 3">
            <a:extLst>
              <a:ext uri="{FF2B5EF4-FFF2-40B4-BE49-F238E27FC236}">
                <a16:creationId xmlns:a16="http://schemas.microsoft.com/office/drawing/2014/main" id="{CE0EFC12-886F-3565-8980-822B0AEB7020}"/>
              </a:ext>
            </a:extLst>
          </p:cNvPr>
          <p:cNvSpPr>
            <a:spLocks noGrp="1"/>
          </p:cNvSpPr>
          <p:nvPr>
            <p:ph type="body" sz="quarter" idx="14"/>
          </p:nvPr>
        </p:nvSpPr>
        <p:spPr>
          <a:xfrm>
            <a:off x="1144587" y="2959464"/>
            <a:ext cx="22946336" cy="9069728"/>
          </a:xfrm>
        </p:spPr>
        <p:txBody>
          <a:bodyPr vert="horz" lIns="0" tIns="0" rIns="0" bIns="0" rtlCol="0" anchor="t">
            <a:noAutofit/>
          </a:bodyPr>
          <a:lstStyle/>
          <a:p>
            <a:pPr marL="0" indent="0">
              <a:spcAft>
                <a:spcPts val="2400"/>
              </a:spcAft>
              <a:buNone/>
            </a:pPr>
            <a:r>
              <a:rPr lang="en-US" sz="3800" dirty="0">
                <a:latin typeface="Publico Text" panose="02040502060504060203" pitchFamily="18" charset="0"/>
              </a:rPr>
              <a:t>Read the Research Plan requirements and recommendations very closely. Also remember:</a:t>
            </a:r>
          </a:p>
          <a:p>
            <a:pPr marL="1981200" lvl="1" indent="-909955">
              <a:spcAft>
                <a:spcPts val="2400"/>
              </a:spcAft>
            </a:pPr>
            <a:r>
              <a:rPr lang="en-US" sz="3800" dirty="0">
                <a:latin typeface="Publico Text" panose="02040502060504060203" pitchFamily="18" charset="0"/>
              </a:rPr>
              <a:t>Your research plan should be feasible and appropriate for addressing your research questions. </a:t>
            </a:r>
          </a:p>
          <a:p>
            <a:pPr marL="1981200" lvl="1" indent="-909955">
              <a:spcAft>
                <a:spcPts val="2400"/>
              </a:spcAft>
            </a:pPr>
            <a:r>
              <a:rPr lang="en-US" sz="3800" dirty="0">
                <a:latin typeface="Publico Text" panose="02040502060504060203" pitchFamily="18" charset="0"/>
              </a:rPr>
              <a:t>The scope and scale of your research is expected to be smaller and reflect the award limits, max duration, and expectation that time will be divided between research and training.</a:t>
            </a:r>
          </a:p>
          <a:p>
            <a:pPr marL="1981200" lvl="1" indent="-909955">
              <a:spcAft>
                <a:spcPts val="2400"/>
              </a:spcAft>
            </a:pPr>
            <a:r>
              <a:rPr lang="en-US" sz="3800" dirty="0">
                <a:latin typeface="Publico Text" panose="02040502060504060203" pitchFamily="18" charset="0"/>
              </a:rPr>
              <a:t>Your research plan should help motivate your career development plan. </a:t>
            </a:r>
          </a:p>
          <a:p>
            <a:pPr marL="1981200" lvl="1" indent="-909955">
              <a:spcAft>
                <a:spcPts val="2400"/>
              </a:spcAft>
            </a:pPr>
            <a:r>
              <a:rPr lang="en-US" sz="3800" dirty="0">
                <a:latin typeface="Publico Text" panose="02040502060504060203" pitchFamily="18" charset="0"/>
              </a:rPr>
              <a:t>You do not need to be an expert in every aspect of the proposed research – this is a learning experience. Note areas lacking detail where you will develop expertise and articulate how you will develop these expertise in your Career Development Plan. </a:t>
            </a:r>
          </a:p>
          <a:p>
            <a:pPr marL="1981200" lvl="1" indent="-909955">
              <a:spcAft>
                <a:spcPts val="2400"/>
              </a:spcAft>
            </a:pPr>
            <a:r>
              <a:rPr lang="en-US" sz="3800" dirty="0">
                <a:latin typeface="Publico Text" panose="02040502060504060203" pitchFamily="18" charset="0"/>
              </a:rPr>
              <a:t>You can refer to other RFAs for ideas about education research (84.305A Education Research Grants) or research methods and statistics (84.305D Stats and Research Methodology in Education). </a:t>
            </a:r>
          </a:p>
          <a:p>
            <a:pPr marL="1981200" lvl="1" indent="-909955">
              <a:spcAft>
                <a:spcPts val="2400"/>
              </a:spcAft>
            </a:pPr>
            <a:r>
              <a:rPr lang="en-US" sz="3800" dirty="0">
                <a:latin typeface="Publico Text" panose="02040502060504060203" pitchFamily="18" charset="0"/>
              </a:rPr>
              <a:t>We encourage you to contact an Early Career program officer to discuss your application.</a:t>
            </a:r>
          </a:p>
        </p:txBody>
      </p:sp>
      <p:sp>
        <p:nvSpPr>
          <p:cNvPr id="3" name="Slide Number Placeholder 2">
            <a:extLst>
              <a:ext uri="{FF2B5EF4-FFF2-40B4-BE49-F238E27FC236}">
                <a16:creationId xmlns:a16="http://schemas.microsoft.com/office/drawing/2014/main" id="{9F4490BF-3901-BFB5-5CA7-03A17EBA332F}"/>
              </a:ext>
            </a:extLst>
          </p:cNvPr>
          <p:cNvSpPr>
            <a:spLocks noGrp="1"/>
          </p:cNvSpPr>
          <p:nvPr>
            <p:ph type="sldNum" sz="quarter" idx="12"/>
          </p:nvPr>
        </p:nvSpPr>
        <p:spPr/>
        <p:txBody>
          <a:bodyPr/>
          <a:lstStyle/>
          <a:p>
            <a:fld id="{BA8CF1B3-96A0-D24B-B5C9-B5B93FF4523E}" type="slidenum">
              <a:rPr lang="uk-UA" smtClean="0"/>
              <a:pPr/>
              <a:t>19</a:t>
            </a:fld>
            <a:endParaRPr lang="uk-UA" dirty="0"/>
          </a:p>
        </p:txBody>
      </p:sp>
    </p:spTree>
    <p:extLst>
      <p:ext uri="{BB962C8B-B14F-4D97-AF65-F5344CB8AC3E}">
        <p14:creationId xmlns:p14="http://schemas.microsoft.com/office/powerpoint/2010/main" val="3001185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E44669A-DD9C-FA30-F007-999A531DD2F9}"/>
              </a:ext>
              <a:ext uri="{C183D7F6-B498-43B3-948B-1728B52AA6E4}">
                <adec:decorative xmlns:adec="http://schemas.microsoft.com/office/drawing/2017/decorative" val="1"/>
              </a:ext>
            </a:extLst>
          </p:cNvPr>
          <p:cNvSpPr/>
          <p:nvPr/>
        </p:nvSpPr>
        <p:spPr>
          <a:xfrm>
            <a:off x="0" y="297712"/>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D68604"/>
              </a:solidFill>
            </a:endParaRPr>
          </a:p>
        </p:txBody>
      </p:sp>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81166" y="5175379"/>
            <a:ext cx="8002586" cy="2131866"/>
          </a:xfrm>
        </p:spPr>
        <p:txBody>
          <a:bodyPr>
            <a:noAutofit/>
          </a:bodyPr>
          <a:lstStyle/>
          <a:p>
            <a:pPr algn="ctr"/>
            <a:r>
              <a:rPr lang="en-US" sz="9000" dirty="0">
                <a:solidFill>
                  <a:schemeClr val="bg1"/>
                </a:solidFill>
              </a:rPr>
              <a:t>Agenda</a:t>
            </a: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5"/>
          </p:nvPr>
        </p:nvSpPr>
        <p:spPr>
          <a:xfrm>
            <a:off x="9034564" y="2888342"/>
            <a:ext cx="13639799" cy="8358777"/>
          </a:xfrm>
        </p:spPr>
        <p:txBody>
          <a:bodyPr vert="horz" lIns="0" tIns="0" rIns="0" bIns="0" rtlCol="0" anchor="t">
            <a:normAutofit/>
          </a:bodyPr>
          <a:lstStyle/>
          <a:p>
            <a:pPr marL="685800" indent="-685800">
              <a:spcBef>
                <a:spcPts val="3000"/>
              </a:spcBef>
              <a:buFont typeface="Arial" panose="020B0604020202020204" pitchFamily="34" charset="0"/>
              <a:buChar char="•"/>
            </a:pPr>
            <a:r>
              <a:rPr lang="en-US" sz="4400" dirty="0"/>
              <a:t>Overview of the IES NCER Early Career Development and Mentoring Program (Early Career Program) </a:t>
            </a:r>
          </a:p>
          <a:p>
            <a:pPr marL="685800" indent="-685800">
              <a:spcBef>
                <a:spcPts val="3000"/>
              </a:spcBef>
              <a:buFont typeface="Arial" panose="020B0604020202020204" pitchFamily="34" charset="0"/>
              <a:buChar char="•"/>
            </a:pPr>
            <a:r>
              <a:rPr lang="en-US" sz="4400" dirty="0"/>
              <a:t>Eligibility requirements</a:t>
            </a:r>
          </a:p>
          <a:p>
            <a:pPr marL="685800" indent="-685800">
              <a:spcBef>
                <a:spcPts val="3000"/>
              </a:spcBef>
              <a:buFont typeface="Arial" panose="020B0604020202020204" pitchFamily="34" charset="0"/>
              <a:buChar char="•"/>
            </a:pPr>
            <a:r>
              <a:rPr lang="en-US" sz="4400" dirty="0"/>
              <a:t>Narrative requirements </a:t>
            </a:r>
          </a:p>
          <a:p>
            <a:pPr marL="685800" indent="-685800">
              <a:spcBef>
                <a:spcPts val="3000"/>
              </a:spcBef>
              <a:buFont typeface="Arial" panose="020B0604020202020204" pitchFamily="34" charset="0"/>
              <a:buChar char="•"/>
            </a:pPr>
            <a:r>
              <a:rPr lang="en-US" sz="4400" dirty="0"/>
              <a:t>Tips and technical assistance</a:t>
            </a:r>
          </a:p>
          <a:p>
            <a:pPr marL="685800" indent="-685800">
              <a:spcBef>
                <a:spcPts val="3000"/>
              </a:spcBef>
              <a:buFont typeface="Arial" panose="020B0604020202020204" pitchFamily="34" charset="0"/>
              <a:buChar char="•"/>
            </a:pPr>
            <a:r>
              <a:rPr lang="en-US" sz="4400" dirty="0"/>
              <a:t>Q &amp; A</a:t>
            </a:r>
          </a:p>
          <a:p>
            <a:pPr marL="2667000" lvl="1" indent="-685800">
              <a:spcBef>
                <a:spcPts val="3000"/>
              </a:spcBef>
              <a:buFont typeface="Arial" panose="020B0604020202020204" pitchFamily="34" charset="0"/>
              <a:buChar char="•"/>
            </a:pPr>
            <a:endParaRPr lang="en-US" sz="4400" dirty="0">
              <a:latin typeface="Publico Text" panose="02040502060504060203" pitchFamily="18" charset="0"/>
            </a:endParaRPr>
          </a:p>
          <a:p>
            <a:pPr marL="2667000" lvl="1" indent="-685800">
              <a:spcBef>
                <a:spcPts val="3000"/>
              </a:spcBef>
              <a:buFont typeface="Arial" panose="020B0604020202020204" pitchFamily="34" charset="0"/>
              <a:buChar char="•"/>
            </a:pPr>
            <a:endParaRPr lang="en-US" sz="4400" dirty="0">
              <a:latin typeface="Publico Text" panose="02040502060504060203" pitchFamily="18" charset="0"/>
            </a:endParaRPr>
          </a:p>
          <a:p>
            <a:endParaRPr lang="en-US" sz="4400" dirty="0"/>
          </a:p>
          <a:p>
            <a:pPr marL="685800" indent="-685800">
              <a:buFont typeface="Arial" panose="020B0604020202020204" pitchFamily="34" charset="0"/>
              <a:buChar char="•"/>
            </a:pPr>
            <a:endParaRPr lang="en-US" sz="4400" dirty="0"/>
          </a:p>
          <a:p>
            <a:endParaRPr lang="en-US" sz="4400" dirty="0"/>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2</a:t>
            </a:fld>
            <a:endParaRPr lang="uk-UA" dirty="0"/>
          </a:p>
        </p:txBody>
      </p:sp>
    </p:spTree>
    <p:extLst>
      <p:ext uri="{BB962C8B-B14F-4D97-AF65-F5344CB8AC3E}">
        <p14:creationId xmlns:p14="http://schemas.microsoft.com/office/powerpoint/2010/main" val="2923858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11D5657-650A-0F53-3F51-86C7EBEDA654}"/>
              </a:ext>
              <a:ext uri="{C183D7F6-B498-43B3-948B-1728B52AA6E4}">
                <adec:decorative xmlns:adec="http://schemas.microsoft.com/office/drawing/2017/decorative" val="1"/>
              </a:ext>
            </a:extLst>
          </p:cNvPr>
          <p:cNvSpPr/>
          <p:nvPr/>
        </p:nvSpPr>
        <p:spPr>
          <a:xfrm>
            <a:off x="0" y="289932"/>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2098" name="Title 3">
            <a:extLst>
              <a:ext uri="{FF2B5EF4-FFF2-40B4-BE49-F238E27FC236}">
                <a16:creationId xmlns:a16="http://schemas.microsoft.com/office/drawing/2014/main" id="{45B4D9E3-7ECC-4F85-8B40-0DB0BB1EA58C}"/>
              </a:ext>
            </a:extLst>
          </p:cNvPr>
          <p:cNvSpPr>
            <a:spLocks noGrp="1" noChangeArrowheads="1"/>
          </p:cNvSpPr>
          <p:nvPr>
            <p:ph type="ctrTitle"/>
          </p:nvPr>
        </p:nvSpPr>
        <p:spPr>
          <a:xfrm>
            <a:off x="0" y="3102826"/>
            <a:ext cx="8002587" cy="6261411"/>
          </a:xfrm>
        </p:spPr>
        <p:txBody>
          <a:bodyPr>
            <a:normAutofit/>
          </a:bodyPr>
          <a:lstStyle/>
          <a:p>
            <a:pPr algn="ctr"/>
            <a:r>
              <a:rPr lang="en-US" altLang="en-US" sz="9000" dirty="0">
                <a:solidFill>
                  <a:schemeClr val="bg1"/>
                </a:solidFill>
              </a:rPr>
              <a:t>Career Development Plan</a:t>
            </a:r>
            <a:br>
              <a:rPr lang="en-US" altLang="en-US" sz="9000" dirty="0">
                <a:solidFill>
                  <a:schemeClr val="bg1"/>
                </a:solidFill>
              </a:rPr>
            </a:br>
            <a:r>
              <a:rPr lang="en-US" altLang="en-US" sz="9000" dirty="0">
                <a:solidFill>
                  <a:schemeClr val="bg1"/>
                </a:solidFill>
              </a:rPr>
              <a:t>Requirements</a:t>
            </a:r>
          </a:p>
        </p:txBody>
      </p:sp>
      <p:sp>
        <p:nvSpPr>
          <p:cNvPr id="132099" name="Content Placeholder 8">
            <a:extLst>
              <a:ext uri="{FF2B5EF4-FFF2-40B4-BE49-F238E27FC236}">
                <a16:creationId xmlns:a16="http://schemas.microsoft.com/office/drawing/2014/main" id="{FDA95BFE-028C-4D42-B584-D70A3D21B860}"/>
              </a:ext>
            </a:extLst>
          </p:cNvPr>
          <p:cNvSpPr>
            <a:spLocks noGrp="1" noChangeArrowheads="1"/>
          </p:cNvSpPr>
          <p:nvPr>
            <p:ph type="body" sz="quarter" idx="14"/>
          </p:nvPr>
        </p:nvSpPr>
        <p:spPr>
          <a:xfrm>
            <a:off x="9232997" y="1611086"/>
            <a:ext cx="13916722" cy="10097694"/>
          </a:xfrm>
        </p:spPr>
        <p:txBody>
          <a:bodyPr vert="horz" lIns="0" tIns="0" rIns="0" bIns="0" rtlCol="0" anchor="t">
            <a:normAutofit/>
          </a:bodyPr>
          <a:lstStyle/>
          <a:p>
            <a:pPr marL="0" indent="0">
              <a:buNone/>
            </a:pPr>
            <a:r>
              <a:rPr lang="en-US" altLang="en-US" sz="4400" b="1" dirty="0">
                <a:solidFill>
                  <a:srgbClr val="D68604"/>
                </a:solidFill>
              </a:rPr>
              <a:t>Career Development Plans </a:t>
            </a:r>
            <a:r>
              <a:rPr lang="en-US" altLang="en-US" sz="4400" dirty="0"/>
              <a:t>must describe the mentoring and other educational opportunities you will participate in to extend your expertise.</a:t>
            </a:r>
          </a:p>
          <a:p>
            <a:pPr marL="0" lvl="1" indent="0">
              <a:buNone/>
            </a:pPr>
            <a:endParaRPr lang="en-US" altLang="en-US" sz="4400" dirty="0">
              <a:latin typeface="Publico Text" panose="02040502060504060203" pitchFamily="18" charset="0"/>
            </a:endParaRPr>
          </a:p>
          <a:p>
            <a:pPr marL="0" lvl="1" indent="0">
              <a:buNone/>
            </a:pPr>
            <a:r>
              <a:rPr lang="en-US" altLang="en-US" sz="4400" b="1" dirty="0">
                <a:latin typeface="Publico Text" panose="02040502060504060203" pitchFamily="18" charset="0"/>
              </a:rPr>
              <a:t>Examples of educational opportunities include:</a:t>
            </a:r>
          </a:p>
          <a:p>
            <a:pPr marL="1762125" lvl="1" indent="-847725">
              <a:lnSpc>
                <a:spcPct val="120000"/>
              </a:lnSpc>
              <a:spcBef>
                <a:spcPts val="1200"/>
              </a:spcBef>
            </a:pPr>
            <a:r>
              <a:rPr lang="en-US" altLang="en-US" sz="4400" dirty="0">
                <a:latin typeface="Publico Text" panose="02040502060504060203" pitchFamily="18" charset="0"/>
              </a:rPr>
              <a:t>IES-funded methods trainings, such as the RCT, implementation science, or cost analysis trainings</a:t>
            </a:r>
          </a:p>
          <a:p>
            <a:pPr marL="1762125" lvl="1" indent="-847725">
              <a:lnSpc>
                <a:spcPct val="120000"/>
              </a:lnSpc>
              <a:spcBef>
                <a:spcPts val="1200"/>
              </a:spcBef>
            </a:pPr>
            <a:r>
              <a:rPr lang="en-US" altLang="en-US" sz="4400" dirty="0">
                <a:latin typeface="Publico Text" panose="02040502060504060203" pitchFamily="18" charset="0"/>
              </a:rPr>
              <a:t>Grant-writing workshops</a:t>
            </a:r>
          </a:p>
          <a:p>
            <a:pPr marL="1762125" lvl="1" indent="-847725">
              <a:lnSpc>
                <a:spcPct val="120000"/>
              </a:lnSpc>
              <a:spcBef>
                <a:spcPts val="1200"/>
              </a:spcBef>
            </a:pPr>
            <a:r>
              <a:rPr lang="en-US" altLang="en-US" sz="4400" dirty="0">
                <a:latin typeface="Publico Text" panose="02040502060504060203" pitchFamily="18" charset="0"/>
              </a:rPr>
              <a:t>Advanced statistical workshops or courses to learn new analysis skills</a:t>
            </a:r>
          </a:p>
          <a:p>
            <a:pPr marL="1762125" lvl="1" indent="-847725">
              <a:lnSpc>
                <a:spcPct val="120000"/>
              </a:lnSpc>
              <a:spcBef>
                <a:spcPts val="1200"/>
              </a:spcBef>
            </a:pPr>
            <a:r>
              <a:rPr lang="en-US" altLang="en-US" sz="4400" dirty="0">
                <a:latin typeface="Publico Text" panose="02040502060504060203" pitchFamily="18" charset="0"/>
              </a:rPr>
              <a:t>Science communication and dissemination training</a:t>
            </a:r>
          </a:p>
          <a:p>
            <a:pPr marL="1070610" lvl="1" indent="0">
              <a:buNone/>
            </a:pPr>
            <a:endParaRPr lang="en-US" altLang="en-US" sz="4400" dirty="0">
              <a:latin typeface="Publico Text" panose="02040502060504060203" pitchFamily="18" charset="0"/>
            </a:endParaRPr>
          </a:p>
          <a:p>
            <a:pPr marL="1981200" lvl="1" indent="-909955"/>
            <a:endParaRPr lang="en-US" altLang="en-US" sz="4400" dirty="0">
              <a:latin typeface="Publico Text" panose="02040502060504060203" pitchFamily="18" charset="0"/>
            </a:endParaRPr>
          </a:p>
          <a:p>
            <a:pPr>
              <a:buFontTx/>
              <a:buChar char="•"/>
            </a:pPr>
            <a:endParaRPr lang="en-US" altLang="en-US" sz="4400" b="1" dirty="0"/>
          </a:p>
        </p:txBody>
      </p:sp>
      <p:sp>
        <p:nvSpPr>
          <p:cNvPr id="5" name="Slide Number Placeholder 3">
            <a:extLst>
              <a:ext uri="{FF2B5EF4-FFF2-40B4-BE49-F238E27FC236}">
                <a16:creationId xmlns:a16="http://schemas.microsoft.com/office/drawing/2014/main" id="{31D745A0-4697-4541-9276-CB8549118282}"/>
              </a:ext>
            </a:extLst>
          </p:cNvPr>
          <p:cNvSpPr>
            <a:spLocks noGrp="1" noChangeArrowheads="1"/>
          </p:cNvSpPr>
          <p:nvPr>
            <p:ph type="sldNum" sz="quarter" idx="15"/>
          </p:nvPr>
        </p:nvSpPr>
        <p:spPr bwMode="auto">
          <a:xfrm>
            <a:off x="22674263" y="12585700"/>
            <a:ext cx="950912" cy="733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defTabSz="1219261" rtl="0" eaLnBrk="1" fontAlgn="auto" hangingPunct="1">
              <a:spcBef>
                <a:spcPts val="0"/>
              </a:spcBef>
              <a:spcAft>
                <a:spcPts val="0"/>
              </a:spcAft>
              <a:defRPr lang="en-US" sz="2133"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9200" fontAlgn="base">
              <a:spcBef>
                <a:spcPct val="0"/>
              </a:spcBef>
              <a:spcAft>
                <a:spcPct val="0"/>
              </a:spcAft>
              <a:defRPr/>
            </a:pPr>
            <a:fld id="{37665D06-853B-446B-91AA-DE9C81954CA9}" type="slidenum">
              <a:rPr lang="uk-UA" smtClean="0"/>
              <a:pPr defTabSz="1219200" fontAlgn="base">
                <a:spcBef>
                  <a:spcPct val="0"/>
                </a:spcBef>
                <a:spcAft>
                  <a:spcPct val="0"/>
                </a:spcAft>
                <a:defRPr/>
              </a:pPr>
              <a:t>20</a:t>
            </a:fld>
            <a:endParaRPr altLang="en-US" sz="2000" dirty="0">
              <a:solidFill>
                <a:srgbClr val="1A3B73"/>
              </a:solidFill>
              <a:latin typeface="Segoe UI" panose="020B0502040204020203" pitchFamily="34" charset="0"/>
              <a:cs typeface="Segoe UI" panose="020B0502040204020203" pitchFamily="34" charset="0"/>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8E534-7B63-491B-8A0E-6430EE4C2974}"/>
              </a:ext>
            </a:extLst>
          </p:cNvPr>
          <p:cNvSpPr>
            <a:spLocks noGrp="1"/>
          </p:cNvSpPr>
          <p:nvPr>
            <p:ph type="ctrTitle"/>
          </p:nvPr>
        </p:nvSpPr>
        <p:spPr>
          <a:xfrm>
            <a:off x="1144587" y="1143000"/>
            <a:ext cx="23242588" cy="2759927"/>
          </a:xfrm>
        </p:spPr>
        <p:txBody>
          <a:bodyPr>
            <a:normAutofit/>
          </a:bodyPr>
          <a:lstStyle/>
          <a:p>
            <a:r>
              <a:rPr lang="en-US" sz="9000" dirty="0"/>
              <a:t>Career Development Plan Tips</a:t>
            </a:r>
          </a:p>
        </p:txBody>
      </p:sp>
      <p:sp>
        <p:nvSpPr>
          <p:cNvPr id="4" name="Text Placeholder 3">
            <a:extLst>
              <a:ext uri="{FF2B5EF4-FFF2-40B4-BE49-F238E27FC236}">
                <a16:creationId xmlns:a16="http://schemas.microsoft.com/office/drawing/2014/main" id="{D9CA9C4E-E6C2-481C-9C51-692039F3F738}"/>
              </a:ext>
            </a:extLst>
          </p:cNvPr>
          <p:cNvSpPr>
            <a:spLocks noGrp="1"/>
          </p:cNvSpPr>
          <p:nvPr>
            <p:ph type="body" sz="quarter" idx="14"/>
          </p:nvPr>
        </p:nvSpPr>
        <p:spPr>
          <a:xfrm>
            <a:off x="1144587" y="2862820"/>
            <a:ext cx="22098002" cy="8963048"/>
          </a:xfrm>
        </p:spPr>
        <p:txBody>
          <a:bodyPr vert="horz" lIns="0" tIns="0" rIns="0" bIns="0" rtlCol="0" anchor="t">
            <a:normAutofit/>
          </a:bodyPr>
          <a:lstStyle/>
          <a:p>
            <a:pPr marL="0" indent="0">
              <a:spcAft>
                <a:spcPts val="2400"/>
              </a:spcAft>
              <a:buNone/>
            </a:pPr>
            <a:r>
              <a:rPr lang="en-US" sz="4400" dirty="0"/>
              <a:t>Read the Career Development Plan requirements and recommendations very closely. Also remember to:</a:t>
            </a:r>
          </a:p>
          <a:p>
            <a:pPr marL="1981200" lvl="1" indent="-909955">
              <a:spcAft>
                <a:spcPts val="2400"/>
              </a:spcAft>
            </a:pPr>
            <a:r>
              <a:rPr lang="en-US" sz="4400" dirty="0">
                <a:latin typeface="Publico Text" panose="02040502060504060203" pitchFamily="18" charset="0"/>
              </a:rPr>
              <a:t>Address gaps in your knowledge and training.</a:t>
            </a:r>
          </a:p>
          <a:p>
            <a:pPr marL="1981200" lvl="1" indent="-909955">
              <a:spcAft>
                <a:spcPts val="2400"/>
              </a:spcAft>
            </a:pPr>
            <a:r>
              <a:rPr lang="en-US" sz="4400" dirty="0">
                <a:latin typeface="Publico Text" panose="02040502060504060203" pitchFamily="18" charset="0"/>
              </a:rPr>
              <a:t>Align your career development plan to your research plan.</a:t>
            </a:r>
          </a:p>
          <a:p>
            <a:pPr marL="1981200" lvl="1" indent="-909955">
              <a:spcAft>
                <a:spcPts val="2400"/>
              </a:spcAft>
            </a:pPr>
            <a:r>
              <a:rPr lang="en-US" sz="4400" dirty="0">
                <a:latin typeface="Publico Text" panose="02040502060504060203" pitchFamily="18" charset="0"/>
              </a:rPr>
              <a:t>Include mentoring in support of goals and your development as a scholar (e.g., regular meetings, guidance on the research and career development plans, and support related to your development as a researcher).</a:t>
            </a:r>
          </a:p>
          <a:p>
            <a:pPr marL="1981200" lvl="1" indent="-909955">
              <a:spcAft>
                <a:spcPts val="2400"/>
              </a:spcAft>
            </a:pPr>
            <a:r>
              <a:rPr lang="en-US" sz="4400" dirty="0">
                <a:latin typeface="Publico Text" panose="02040502060504060203" pitchFamily="18" charset="0"/>
              </a:rPr>
              <a:t>Include specific training activities aligned with goals (e.g., coursework, IES methods training, stats workshops, grant-writing seminars, dissemination training).</a:t>
            </a:r>
          </a:p>
        </p:txBody>
      </p:sp>
      <p:sp>
        <p:nvSpPr>
          <p:cNvPr id="3" name="Slide Number Placeholder 2">
            <a:extLst>
              <a:ext uri="{FF2B5EF4-FFF2-40B4-BE49-F238E27FC236}">
                <a16:creationId xmlns:a16="http://schemas.microsoft.com/office/drawing/2014/main" id="{577F5065-EA61-47C6-91F4-D816812731D4}"/>
              </a:ext>
            </a:extLst>
          </p:cNvPr>
          <p:cNvSpPr>
            <a:spLocks noGrp="1"/>
          </p:cNvSpPr>
          <p:nvPr>
            <p:ph type="sldNum" sz="quarter" idx="12"/>
          </p:nvPr>
        </p:nvSpPr>
        <p:spPr/>
        <p:txBody>
          <a:bodyPr/>
          <a:lstStyle/>
          <a:p>
            <a:fld id="{BA8CF1B3-96A0-D24B-B5C9-B5B93FF4523E}" type="slidenum">
              <a:rPr lang="uk-UA" smtClean="0"/>
              <a:pPr/>
              <a:t>21</a:t>
            </a:fld>
            <a:endParaRPr lang="uk-UA" dirty="0"/>
          </a:p>
        </p:txBody>
      </p:sp>
    </p:spTree>
    <p:extLst>
      <p:ext uri="{BB962C8B-B14F-4D97-AF65-F5344CB8AC3E}">
        <p14:creationId xmlns:p14="http://schemas.microsoft.com/office/powerpoint/2010/main" val="1134005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799068-6CF1-F322-7484-3A492C470113}"/>
              </a:ext>
              <a:ext uri="{C183D7F6-B498-43B3-948B-1728B52AA6E4}">
                <adec:decorative xmlns:adec="http://schemas.microsoft.com/office/drawing/2017/decorative" val="1"/>
              </a:ext>
            </a:extLst>
          </p:cNvPr>
          <p:cNvSpPr/>
          <p:nvPr/>
        </p:nvSpPr>
        <p:spPr>
          <a:xfrm>
            <a:off x="0" y="304713"/>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194" name="Title 3">
            <a:extLst>
              <a:ext uri="{FF2B5EF4-FFF2-40B4-BE49-F238E27FC236}">
                <a16:creationId xmlns:a16="http://schemas.microsoft.com/office/drawing/2014/main" id="{6F6AF1A5-98A9-4454-805E-72A8DC99AEF4}"/>
              </a:ext>
            </a:extLst>
          </p:cNvPr>
          <p:cNvSpPr>
            <a:spLocks noGrp="1" noChangeArrowheads="1"/>
          </p:cNvSpPr>
          <p:nvPr>
            <p:ph type="ctrTitle"/>
          </p:nvPr>
        </p:nvSpPr>
        <p:spPr>
          <a:xfrm>
            <a:off x="-1" y="4443759"/>
            <a:ext cx="8002587" cy="3339791"/>
          </a:xfrm>
        </p:spPr>
        <p:txBody>
          <a:bodyPr>
            <a:noAutofit/>
          </a:bodyPr>
          <a:lstStyle/>
          <a:p>
            <a:pPr algn="ctr"/>
            <a:r>
              <a:rPr altLang="en-US" sz="9000" dirty="0">
                <a:solidFill>
                  <a:schemeClr val="bg1"/>
                </a:solidFill>
              </a:rPr>
              <a:t>Personnel Requirements</a:t>
            </a:r>
          </a:p>
        </p:txBody>
      </p:sp>
      <p:sp>
        <p:nvSpPr>
          <p:cNvPr id="136195" name="Content Placeholder 8">
            <a:extLst>
              <a:ext uri="{FF2B5EF4-FFF2-40B4-BE49-F238E27FC236}">
                <a16:creationId xmlns:a16="http://schemas.microsoft.com/office/drawing/2014/main" id="{D515ECDB-69F4-427E-8EFD-84E417AA140C}"/>
              </a:ext>
            </a:extLst>
          </p:cNvPr>
          <p:cNvSpPr>
            <a:spLocks noGrp="1" noChangeArrowheads="1"/>
          </p:cNvSpPr>
          <p:nvPr>
            <p:ph type="body" sz="quarter" idx="14"/>
          </p:nvPr>
        </p:nvSpPr>
        <p:spPr>
          <a:xfrm>
            <a:off x="8742557" y="1509485"/>
            <a:ext cx="14626766" cy="11729887"/>
          </a:xfrm>
        </p:spPr>
        <p:txBody>
          <a:bodyPr vert="horz" lIns="0" tIns="0" rIns="0" bIns="0" rtlCol="0" anchor="t">
            <a:normAutofit/>
          </a:bodyPr>
          <a:lstStyle/>
          <a:p>
            <a:pPr marL="0" indent="0">
              <a:buNone/>
            </a:pPr>
            <a:r>
              <a:rPr lang="en-US" altLang="en-US" sz="4400" dirty="0"/>
              <a:t>The purpose of this section is to describe the relevant expertise, responsibilities, and time commitments of the PI, your mentor(s), and any other personnel. </a:t>
            </a:r>
          </a:p>
          <a:p>
            <a:pPr marL="0" indent="0">
              <a:spcBef>
                <a:spcPts val="2000"/>
              </a:spcBef>
              <a:buNone/>
            </a:pPr>
            <a:r>
              <a:rPr lang="en-US" altLang="en-US" sz="4400" b="1" dirty="0">
                <a:solidFill>
                  <a:srgbClr val="D68604"/>
                </a:solidFill>
              </a:rPr>
              <a:t>The personnel sections must describe:</a:t>
            </a:r>
          </a:p>
          <a:p>
            <a:pPr marL="1981200" lvl="1" indent="-909955">
              <a:spcBef>
                <a:spcPts val="1200"/>
              </a:spcBef>
            </a:pPr>
            <a:r>
              <a:rPr lang="en-US" sz="4400" dirty="0">
                <a:latin typeface="Publico Text" panose="02040502060504060203" pitchFamily="18" charset="0"/>
              </a:rPr>
              <a:t>Discuss how you meet the PI eligibility requirements.</a:t>
            </a:r>
          </a:p>
          <a:p>
            <a:pPr marL="1981200" lvl="1" indent="-909955">
              <a:spcBef>
                <a:spcPts val="1200"/>
              </a:spcBef>
            </a:pPr>
            <a:r>
              <a:rPr lang="en-US" sz="4400" dirty="0">
                <a:latin typeface="Publico Text" panose="02040502060504060203" pitchFamily="18" charset="0"/>
              </a:rPr>
              <a:t>Your experience and expertise.</a:t>
            </a:r>
          </a:p>
          <a:p>
            <a:pPr marL="1981200" lvl="1" indent="-909955">
              <a:spcBef>
                <a:spcPts val="1200"/>
              </a:spcBef>
            </a:pPr>
            <a:r>
              <a:rPr lang="en-US" sz="4400" dirty="0">
                <a:latin typeface="Publico Text" panose="02040502060504060203" pitchFamily="18" charset="0"/>
              </a:rPr>
              <a:t>Date you received your doctorate (or completed your postdoctoral position).</a:t>
            </a:r>
          </a:p>
          <a:p>
            <a:pPr marL="1981200" lvl="1" indent="-909955">
              <a:spcBef>
                <a:spcPts val="1200"/>
              </a:spcBef>
            </a:pPr>
            <a:r>
              <a:rPr lang="en-US" sz="4400" dirty="0">
                <a:latin typeface="Publico Text" panose="02040502060504060203" pitchFamily="18" charset="0"/>
              </a:rPr>
              <a:t>Names of your dissertation or academic advisor, and your postdoctoral supervisor (if applicable).</a:t>
            </a:r>
          </a:p>
          <a:p>
            <a:pPr marL="1981200" lvl="1" indent="-909955">
              <a:spcBef>
                <a:spcPts val="1200"/>
              </a:spcBef>
            </a:pPr>
            <a:r>
              <a:rPr lang="en-US" sz="4400" dirty="0">
                <a:latin typeface="Publico Text" panose="02040502060504060203" pitchFamily="18" charset="0"/>
              </a:rPr>
              <a:t>Experience and expertise of all mentors and other personnel.</a:t>
            </a:r>
          </a:p>
          <a:p>
            <a:pPr marL="0" indent="0">
              <a:spcBef>
                <a:spcPts val="2000"/>
              </a:spcBef>
              <a:buNone/>
            </a:pPr>
            <a:endParaRPr lang="en-US" sz="4400" b="1" dirty="0">
              <a:solidFill>
                <a:srgbClr val="4CAC87"/>
              </a:solidFill>
            </a:endParaRPr>
          </a:p>
          <a:p>
            <a:pPr marL="0" indent="0">
              <a:buNone/>
            </a:pPr>
            <a:endParaRPr lang="en-US" altLang="en-US" sz="4400" dirty="0"/>
          </a:p>
        </p:txBody>
      </p:sp>
      <p:sp>
        <p:nvSpPr>
          <p:cNvPr id="5" name="Slide Number Placeholder 3">
            <a:extLst>
              <a:ext uri="{FF2B5EF4-FFF2-40B4-BE49-F238E27FC236}">
                <a16:creationId xmlns:a16="http://schemas.microsoft.com/office/drawing/2014/main" id="{94F7EB45-B5E8-3C4E-832F-5C8E20089123}"/>
              </a:ext>
            </a:extLst>
          </p:cNvPr>
          <p:cNvSpPr>
            <a:spLocks noGrp="1" noChangeArrowheads="1"/>
          </p:cNvSpPr>
          <p:nvPr>
            <p:ph type="sldNum" sz="quarter" idx="15"/>
          </p:nvPr>
        </p:nvSpPr>
        <p:spPr bwMode="auto">
          <a:xfrm>
            <a:off x="22674263" y="12585700"/>
            <a:ext cx="950912" cy="733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defTabSz="1219261" rtl="0" eaLnBrk="1" fontAlgn="auto" hangingPunct="1">
              <a:spcBef>
                <a:spcPts val="0"/>
              </a:spcBef>
              <a:spcAft>
                <a:spcPts val="0"/>
              </a:spcAft>
              <a:defRPr lang="en-US" sz="2133"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9200" fontAlgn="base">
              <a:spcBef>
                <a:spcPct val="0"/>
              </a:spcBef>
              <a:spcAft>
                <a:spcPct val="0"/>
              </a:spcAft>
              <a:defRPr/>
            </a:pPr>
            <a:fld id="{37665D06-853B-446B-91AA-DE9C81954CA9}" type="slidenum">
              <a:rPr lang="uk-UA" smtClean="0"/>
              <a:pPr defTabSz="1219200" fontAlgn="base">
                <a:spcBef>
                  <a:spcPct val="0"/>
                </a:spcBef>
                <a:spcAft>
                  <a:spcPct val="0"/>
                </a:spcAft>
                <a:defRPr/>
              </a:pPr>
              <a:t>22</a:t>
            </a:fld>
            <a:endParaRPr altLang="en-US" sz="2000" dirty="0">
              <a:solidFill>
                <a:srgbClr val="1A3B73"/>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0950520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7C4E5-3F41-4649-B4EB-F03AE5D61DA9}"/>
              </a:ext>
            </a:extLst>
          </p:cNvPr>
          <p:cNvSpPr>
            <a:spLocks noGrp="1"/>
          </p:cNvSpPr>
          <p:nvPr>
            <p:ph type="ctrTitle"/>
          </p:nvPr>
        </p:nvSpPr>
        <p:spPr>
          <a:xfrm>
            <a:off x="1144587" y="1143000"/>
            <a:ext cx="23759366" cy="1618446"/>
          </a:xfrm>
        </p:spPr>
        <p:txBody>
          <a:bodyPr>
            <a:noAutofit/>
          </a:bodyPr>
          <a:lstStyle/>
          <a:p>
            <a:r>
              <a:rPr lang="en-US" sz="9000" dirty="0"/>
              <a:t>Tips for Selecting Personnel</a:t>
            </a:r>
          </a:p>
        </p:txBody>
      </p:sp>
      <p:sp>
        <p:nvSpPr>
          <p:cNvPr id="4" name="Text Placeholder 3">
            <a:extLst>
              <a:ext uri="{FF2B5EF4-FFF2-40B4-BE49-F238E27FC236}">
                <a16:creationId xmlns:a16="http://schemas.microsoft.com/office/drawing/2014/main" id="{F707E72F-008F-4528-BF9C-8252BC0C26EB}"/>
              </a:ext>
            </a:extLst>
          </p:cNvPr>
          <p:cNvSpPr>
            <a:spLocks noGrp="1"/>
          </p:cNvSpPr>
          <p:nvPr>
            <p:ph type="body" sz="quarter" idx="15"/>
          </p:nvPr>
        </p:nvSpPr>
        <p:spPr>
          <a:xfrm>
            <a:off x="1144585" y="3172443"/>
            <a:ext cx="21529778" cy="5514356"/>
          </a:xfrm>
        </p:spPr>
        <p:txBody>
          <a:bodyPr vert="horz" lIns="0" tIns="0" rIns="0" bIns="0" rtlCol="0" anchor="t">
            <a:noAutofit/>
          </a:bodyPr>
          <a:lstStyle/>
          <a:p>
            <a:pPr marL="685800" indent="-685800">
              <a:spcAft>
                <a:spcPts val="1200"/>
              </a:spcAft>
              <a:buFont typeface="Arial" panose="020B0604020202020204" pitchFamily="34" charset="0"/>
              <a:buChar char="•"/>
            </a:pPr>
            <a:r>
              <a:rPr lang="en-US" sz="4400" dirty="0"/>
              <a:t>Mentors:</a:t>
            </a:r>
          </a:p>
          <a:p>
            <a:pPr marL="1981200" lvl="1" indent="-909955">
              <a:spcAft>
                <a:spcPts val="1200"/>
              </a:spcAft>
            </a:pPr>
            <a:r>
              <a:rPr lang="en-US" sz="4400" dirty="0">
                <a:latin typeface="Publico Text" panose="02040502060504060203" pitchFamily="18" charset="0"/>
              </a:rPr>
              <a:t>No cap on the number.</a:t>
            </a:r>
          </a:p>
          <a:p>
            <a:pPr marL="1981200" lvl="1" indent="-909955">
              <a:spcAft>
                <a:spcPts val="1200"/>
              </a:spcAft>
            </a:pPr>
            <a:r>
              <a:rPr lang="en-US" sz="4400" dirty="0">
                <a:latin typeface="Publico Text" panose="02040502060504060203" pitchFamily="18" charset="0"/>
              </a:rPr>
              <a:t>One must be from your home institution.</a:t>
            </a:r>
          </a:p>
          <a:p>
            <a:pPr marL="1981200" lvl="1" indent="-909955">
              <a:spcAft>
                <a:spcPts val="1200"/>
              </a:spcAft>
            </a:pPr>
            <a:r>
              <a:rPr lang="en-US" sz="4400" dirty="0">
                <a:latin typeface="Publico Text" panose="02040502060504060203" pitchFamily="18" charset="0"/>
              </a:rPr>
              <a:t>Should have unique and complementary expertise. </a:t>
            </a:r>
          </a:p>
          <a:p>
            <a:pPr marL="1981200" lvl="1" indent="-909955">
              <a:spcAft>
                <a:spcPts val="1200"/>
              </a:spcAft>
            </a:pPr>
            <a:r>
              <a:rPr lang="en-US" sz="4400" dirty="0">
                <a:latin typeface="Publico Text" panose="02040502060504060203" pitchFamily="18" charset="0"/>
              </a:rPr>
              <a:t>Should expand your perspective. </a:t>
            </a:r>
          </a:p>
          <a:p>
            <a:pPr marL="1981200" lvl="1" indent="-909955">
              <a:spcAft>
                <a:spcPts val="1200"/>
              </a:spcAft>
            </a:pPr>
            <a:r>
              <a:rPr lang="en-US" sz="4400" dirty="0">
                <a:latin typeface="Publico Text" panose="02040502060504060203" pitchFamily="18" charset="0"/>
              </a:rPr>
              <a:t>Can be chosen to support your research, career development, or both. </a:t>
            </a:r>
          </a:p>
          <a:p>
            <a:pPr marL="571500" indent="-571500">
              <a:spcAft>
                <a:spcPts val="2400"/>
              </a:spcAft>
              <a:buFont typeface="Arial" panose="020B0604020202020204" pitchFamily="34" charset="0"/>
              <a:buChar char="•"/>
            </a:pPr>
            <a:r>
              <a:rPr lang="en-US" sz="4400" dirty="0"/>
              <a:t>Other personnel, like consultants, can be included to support a specific part of the research or to fill gaps in your mentorship. </a:t>
            </a:r>
          </a:p>
          <a:p>
            <a:pPr marL="571500" indent="-571500">
              <a:spcAft>
                <a:spcPts val="2400"/>
              </a:spcAft>
              <a:buFont typeface="Arial" panose="020B0604020202020204" pitchFamily="34" charset="0"/>
              <a:buChar char="•"/>
            </a:pPr>
            <a:r>
              <a:rPr lang="en-US" sz="4400" dirty="0"/>
              <a:t>The combined expertise of you, your mentors, and any additional personnel should reflect the project’s content area and methods.</a:t>
            </a:r>
          </a:p>
          <a:p>
            <a:endParaRPr lang="en-US" sz="4400" dirty="0">
              <a:latin typeface="+mn-lt"/>
            </a:endParaRPr>
          </a:p>
          <a:p>
            <a:pPr marL="1981200" lvl="1" indent="-909955">
              <a:spcAft>
                <a:spcPts val="1200"/>
              </a:spcAft>
            </a:pPr>
            <a:endParaRPr lang="en-US" sz="4400" dirty="0">
              <a:latin typeface="Publico Text" panose="02040502060504060203" pitchFamily="18" charset="0"/>
            </a:endParaRPr>
          </a:p>
        </p:txBody>
      </p:sp>
      <p:sp>
        <p:nvSpPr>
          <p:cNvPr id="3" name="Slide Number Placeholder 2">
            <a:extLst>
              <a:ext uri="{FF2B5EF4-FFF2-40B4-BE49-F238E27FC236}">
                <a16:creationId xmlns:a16="http://schemas.microsoft.com/office/drawing/2014/main" id="{E29A67A5-CE97-4455-8A40-400435DA6506}"/>
              </a:ext>
            </a:extLst>
          </p:cNvPr>
          <p:cNvSpPr>
            <a:spLocks noGrp="1"/>
          </p:cNvSpPr>
          <p:nvPr>
            <p:ph type="sldNum" sz="quarter" idx="12"/>
          </p:nvPr>
        </p:nvSpPr>
        <p:spPr/>
        <p:txBody>
          <a:bodyPr/>
          <a:lstStyle/>
          <a:p>
            <a:fld id="{BA8CF1B3-96A0-D24B-B5C9-B5B93FF4523E}" type="slidenum">
              <a:rPr lang="uk-UA" smtClean="0"/>
              <a:pPr/>
              <a:t>23</a:t>
            </a:fld>
            <a:endParaRPr lang="uk-UA" dirty="0"/>
          </a:p>
        </p:txBody>
      </p:sp>
    </p:spTree>
    <p:extLst>
      <p:ext uri="{BB962C8B-B14F-4D97-AF65-F5344CB8AC3E}">
        <p14:creationId xmlns:p14="http://schemas.microsoft.com/office/powerpoint/2010/main" val="24845818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4EF046-4015-9585-E8AC-397483847D29}"/>
              </a:ext>
              <a:ext uri="{C183D7F6-B498-43B3-948B-1728B52AA6E4}">
                <adec:decorative xmlns:adec="http://schemas.microsoft.com/office/drawing/2017/decorative" val="1"/>
              </a:ext>
            </a:extLst>
          </p:cNvPr>
          <p:cNvSpPr/>
          <p:nvPr/>
        </p:nvSpPr>
        <p:spPr>
          <a:xfrm>
            <a:off x="0" y="289932"/>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0290" name="Title 3">
            <a:extLst>
              <a:ext uri="{FF2B5EF4-FFF2-40B4-BE49-F238E27FC236}">
                <a16:creationId xmlns:a16="http://schemas.microsoft.com/office/drawing/2014/main" id="{ABAAAAE6-A7F3-4E5D-9A97-CCAA75CC250F}"/>
              </a:ext>
            </a:extLst>
          </p:cNvPr>
          <p:cNvSpPr>
            <a:spLocks noGrp="1" noChangeArrowheads="1"/>
          </p:cNvSpPr>
          <p:nvPr>
            <p:ph type="ctrTitle"/>
          </p:nvPr>
        </p:nvSpPr>
        <p:spPr>
          <a:xfrm>
            <a:off x="-1" y="5243861"/>
            <a:ext cx="8002587" cy="3228278"/>
          </a:xfrm>
        </p:spPr>
        <p:txBody>
          <a:bodyPr>
            <a:normAutofit/>
          </a:bodyPr>
          <a:lstStyle/>
          <a:p>
            <a:pPr algn="ctr"/>
            <a:r>
              <a:rPr lang="en-US" altLang="en-US" sz="9000" dirty="0">
                <a:solidFill>
                  <a:schemeClr val="bg1"/>
                </a:solidFill>
              </a:rPr>
              <a:t>Resources</a:t>
            </a:r>
          </a:p>
        </p:txBody>
      </p:sp>
      <p:sp>
        <p:nvSpPr>
          <p:cNvPr id="140291" name="Content Placeholder 8">
            <a:extLst>
              <a:ext uri="{FF2B5EF4-FFF2-40B4-BE49-F238E27FC236}">
                <a16:creationId xmlns:a16="http://schemas.microsoft.com/office/drawing/2014/main" id="{C53E785D-DB3E-4A1C-A21B-1444C082DEEA}"/>
              </a:ext>
            </a:extLst>
          </p:cNvPr>
          <p:cNvSpPr>
            <a:spLocks noGrp="1" noChangeArrowheads="1"/>
          </p:cNvSpPr>
          <p:nvPr>
            <p:ph type="body" sz="quarter" idx="14"/>
          </p:nvPr>
        </p:nvSpPr>
        <p:spPr>
          <a:xfrm>
            <a:off x="8351825" y="760285"/>
            <a:ext cx="15405359" cy="12173466"/>
          </a:xfrm>
        </p:spPr>
        <p:txBody>
          <a:bodyPr vert="horz" lIns="0" tIns="0" rIns="0" bIns="0" rtlCol="0" anchor="t">
            <a:noAutofit/>
          </a:bodyPr>
          <a:lstStyle/>
          <a:p>
            <a:pPr marL="0" indent="0">
              <a:spcBef>
                <a:spcPts val="1100"/>
              </a:spcBef>
              <a:buNone/>
            </a:pPr>
            <a:r>
              <a:rPr lang="en-US" sz="4400" dirty="0"/>
              <a:t>The purpose of this section is to describe the institutional resources to support you in successfully completing this project.</a:t>
            </a:r>
          </a:p>
          <a:p>
            <a:pPr marL="0" indent="0">
              <a:spcBef>
                <a:spcPts val="1100"/>
              </a:spcBef>
              <a:buNone/>
            </a:pPr>
            <a:r>
              <a:rPr lang="en-US" sz="4400" dirty="0">
                <a:solidFill>
                  <a:srgbClr val="D68604"/>
                </a:solidFill>
              </a:rPr>
              <a:t>You must describe the resources to support you in conducting the proposed project. </a:t>
            </a:r>
            <a:r>
              <a:rPr lang="en-US" sz="4400" dirty="0"/>
              <a:t>This may include:</a:t>
            </a:r>
          </a:p>
          <a:p>
            <a:pPr marL="1981200" lvl="1" indent="-909955">
              <a:spcBef>
                <a:spcPts val="1200"/>
              </a:spcBef>
            </a:pPr>
            <a:r>
              <a:rPr lang="en-US" altLang="en-US" sz="3100" dirty="0">
                <a:latin typeface="Publico Text" panose="02040502060504060203" pitchFamily="18" charset="0"/>
              </a:rPr>
              <a:t>Resources to carry out both the research and training plan. </a:t>
            </a:r>
          </a:p>
          <a:p>
            <a:pPr marL="1981200" lvl="1" indent="-909955">
              <a:spcBef>
                <a:spcPts val="1200"/>
              </a:spcBef>
            </a:pPr>
            <a:r>
              <a:rPr kumimoji="1" lang="en-US" altLang="en-US" sz="3100" dirty="0">
                <a:latin typeface="Publico Text" panose="02040502060504060203" pitchFamily="18" charset="0"/>
              </a:rPr>
              <a:t>Resources to carry out your plans to disseminate results. </a:t>
            </a:r>
            <a:endParaRPr lang="en-US" altLang="en-US" sz="3100" dirty="0">
              <a:latin typeface="Publico Text" panose="02040502060504060203" pitchFamily="18" charset="0"/>
            </a:endParaRPr>
          </a:p>
          <a:p>
            <a:pPr marL="1981200" lvl="1" indent="-909955">
              <a:spcBef>
                <a:spcPts val="1200"/>
              </a:spcBef>
            </a:pPr>
            <a:r>
              <a:rPr lang="en-US" altLang="en-US" sz="3100" dirty="0">
                <a:latin typeface="Publico Text" panose="02040502060504060203" pitchFamily="18" charset="0"/>
              </a:rPr>
              <a:t>Your institution’s capacity to support early career researchers in managing grants and monitoring spending. </a:t>
            </a:r>
            <a:endParaRPr lang="en-US" sz="3100" dirty="0">
              <a:latin typeface="Publico Text" panose="02040502060504060203" pitchFamily="18" charset="0"/>
            </a:endParaRPr>
          </a:p>
          <a:p>
            <a:pPr marL="1981200" lvl="1" indent="-909955">
              <a:spcBef>
                <a:spcPts val="1200"/>
              </a:spcBef>
            </a:pPr>
            <a:r>
              <a:rPr lang="en-US" altLang="en-US" sz="3100" dirty="0">
                <a:latin typeface="Publico Text" panose="02040502060504060203" pitchFamily="18" charset="0"/>
              </a:rPr>
              <a:t>Your institution’s experience supporting early career researchers. </a:t>
            </a:r>
          </a:p>
          <a:p>
            <a:pPr marL="1981200" lvl="1" indent="-909955">
              <a:spcBef>
                <a:spcPts val="1200"/>
              </a:spcBef>
            </a:pPr>
            <a:r>
              <a:rPr lang="en-US" altLang="en-US" sz="3100" dirty="0">
                <a:latin typeface="Publico Text" panose="02040502060504060203" pitchFamily="18" charset="0"/>
              </a:rPr>
              <a:t>Your plans for acquiring any resources that are not currently accessible, will require significant expenditures, and are necessary for the successful completion of the project, such as equipment, test materials, curricula, or training materials.</a:t>
            </a:r>
            <a:endParaRPr lang="en-US" sz="3100" b="1" dirty="0">
              <a:solidFill>
                <a:srgbClr val="00B050"/>
              </a:solidFill>
              <a:latin typeface="Publico Text" panose="02040502060504060203" pitchFamily="18" charset="0"/>
            </a:endParaRPr>
          </a:p>
          <a:p>
            <a:pPr marL="0" indent="0">
              <a:lnSpc>
                <a:spcPct val="120000"/>
              </a:lnSpc>
              <a:spcBef>
                <a:spcPts val="1200"/>
              </a:spcBef>
              <a:buNone/>
            </a:pPr>
            <a:r>
              <a:rPr lang="en-US" sz="4400" b="1" dirty="0">
                <a:solidFill>
                  <a:srgbClr val="00B050"/>
                </a:solidFill>
              </a:rPr>
              <a:t>R2 Institutions Only</a:t>
            </a:r>
            <a:r>
              <a:rPr lang="en-US" sz="4400" dirty="0"/>
              <a:t>:</a:t>
            </a:r>
            <a:r>
              <a:rPr lang="en-US" sz="3800" dirty="0"/>
              <a:t> If you are requesting any optional funds for costs of grant administration and management, you must also describe how those funds will be used.</a:t>
            </a:r>
          </a:p>
        </p:txBody>
      </p:sp>
      <p:sp>
        <p:nvSpPr>
          <p:cNvPr id="5" name="Slide Number Placeholder 3">
            <a:extLst>
              <a:ext uri="{FF2B5EF4-FFF2-40B4-BE49-F238E27FC236}">
                <a16:creationId xmlns:a16="http://schemas.microsoft.com/office/drawing/2014/main" id="{525715C8-CF24-804E-86E7-34D985F14563}"/>
              </a:ext>
            </a:extLst>
          </p:cNvPr>
          <p:cNvSpPr>
            <a:spLocks noGrp="1" noChangeArrowheads="1"/>
          </p:cNvSpPr>
          <p:nvPr>
            <p:ph type="sldNum" sz="quarter" idx="15"/>
          </p:nvPr>
        </p:nvSpPr>
        <p:spPr bwMode="auto">
          <a:xfrm>
            <a:off x="22674263" y="12585700"/>
            <a:ext cx="950912" cy="733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defTabSz="1219261" rtl="0" eaLnBrk="1" fontAlgn="auto" hangingPunct="1">
              <a:spcBef>
                <a:spcPts val="0"/>
              </a:spcBef>
              <a:spcAft>
                <a:spcPts val="0"/>
              </a:spcAft>
              <a:defRPr lang="en-US" sz="2133"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9200" fontAlgn="base">
              <a:spcBef>
                <a:spcPct val="0"/>
              </a:spcBef>
              <a:spcAft>
                <a:spcPct val="0"/>
              </a:spcAft>
              <a:defRPr/>
            </a:pPr>
            <a:fld id="{37665D06-853B-446B-91AA-DE9C81954CA9}" type="slidenum">
              <a:rPr lang="uk-UA" smtClean="0"/>
              <a:pPr defTabSz="1219200" fontAlgn="base">
                <a:spcBef>
                  <a:spcPct val="0"/>
                </a:spcBef>
                <a:spcAft>
                  <a:spcPct val="0"/>
                </a:spcAft>
                <a:defRPr/>
              </a:pPr>
              <a:t>24</a:t>
            </a:fld>
            <a:endParaRPr altLang="en-US" sz="2000" dirty="0">
              <a:solidFill>
                <a:srgbClr val="1A3B73"/>
              </a:solidFill>
              <a:latin typeface="Segoe UI" panose="020B0502040204020203" pitchFamily="34" charset="0"/>
              <a:cs typeface="Segoe UI" panose="020B0502040204020203" pitchFamily="34"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76BAB8-FB49-EB9D-CECA-5D7A30578CCA}"/>
              </a:ext>
              <a:ext uri="{C183D7F6-B498-43B3-948B-1728B52AA6E4}">
                <adec:decorative xmlns:adec="http://schemas.microsoft.com/office/drawing/2017/decorative" val="1"/>
              </a:ext>
            </a:extLst>
          </p:cNvPr>
          <p:cNvSpPr/>
          <p:nvPr/>
        </p:nvSpPr>
        <p:spPr>
          <a:xfrm>
            <a:off x="0" y="351691"/>
            <a:ext cx="8002587" cy="11840309"/>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2338" name="Title 3">
            <a:extLst>
              <a:ext uri="{FF2B5EF4-FFF2-40B4-BE49-F238E27FC236}">
                <a16:creationId xmlns:a16="http://schemas.microsoft.com/office/drawing/2014/main" id="{1A073B22-6678-432D-8FBD-FEC4DA764F48}"/>
              </a:ext>
            </a:extLst>
          </p:cNvPr>
          <p:cNvSpPr>
            <a:spLocks noGrp="1" noChangeArrowheads="1"/>
          </p:cNvSpPr>
          <p:nvPr>
            <p:ph type="ctrTitle"/>
          </p:nvPr>
        </p:nvSpPr>
        <p:spPr>
          <a:xfrm>
            <a:off x="-1" y="4811750"/>
            <a:ext cx="8002587" cy="2046250"/>
          </a:xfrm>
        </p:spPr>
        <p:txBody>
          <a:bodyPr/>
          <a:lstStyle/>
          <a:p>
            <a:pPr algn="ctr"/>
            <a:r>
              <a:rPr lang="en-US" altLang="en-US" sz="9000" dirty="0">
                <a:solidFill>
                  <a:schemeClr val="bg1"/>
                </a:solidFill>
              </a:rPr>
              <a:t>Appendices</a:t>
            </a:r>
            <a:endParaRPr lang="en-US" altLang="en-US" dirty="0">
              <a:solidFill>
                <a:schemeClr val="bg1"/>
              </a:solidFill>
            </a:endParaRPr>
          </a:p>
        </p:txBody>
      </p:sp>
      <p:sp>
        <p:nvSpPr>
          <p:cNvPr id="9" name="Content Placeholder 8">
            <a:extLst>
              <a:ext uri="{FF2B5EF4-FFF2-40B4-BE49-F238E27FC236}">
                <a16:creationId xmlns:a16="http://schemas.microsoft.com/office/drawing/2014/main" id="{3382D5FB-FAB9-48E1-A316-42BB6F6C8028}"/>
              </a:ext>
            </a:extLst>
          </p:cNvPr>
          <p:cNvSpPr>
            <a:spLocks noGrp="1"/>
          </p:cNvSpPr>
          <p:nvPr>
            <p:ph type="body" sz="quarter" idx="14"/>
          </p:nvPr>
        </p:nvSpPr>
        <p:spPr>
          <a:xfrm>
            <a:off x="8313238" y="844062"/>
            <a:ext cx="15703210" cy="11591950"/>
          </a:xfrm>
        </p:spPr>
        <p:txBody>
          <a:bodyPr vert="horz" lIns="0" tIns="0" rIns="0" bIns="0" rtlCol="0" anchor="t">
            <a:noAutofit/>
          </a:bodyPr>
          <a:lstStyle/>
          <a:p>
            <a:pPr fontAlgn="t">
              <a:lnSpc>
                <a:spcPct val="120000"/>
              </a:lnSpc>
              <a:spcBef>
                <a:spcPts val="600"/>
              </a:spcBef>
              <a:defRPr/>
            </a:pPr>
            <a:r>
              <a:rPr lang="en-US" sz="4000" b="1" dirty="0"/>
              <a:t>Appendix A: </a:t>
            </a:r>
            <a:r>
              <a:rPr lang="en-US" sz="4000" dirty="0"/>
              <a:t>Engagement and Dissemination Plan (required)</a:t>
            </a:r>
          </a:p>
          <a:p>
            <a:pPr fontAlgn="t">
              <a:lnSpc>
                <a:spcPct val="120000"/>
              </a:lnSpc>
              <a:spcBef>
                <a:spcPts val="600"/>
              </a:spcBef>
              <a:defRPr/>
            </a:pPr>
            <a:r>
              <a:rPr lang="en-US" sz="4000" b="1" dirty="0"/>
              <a:t>Appendix B: </a:t>
            </a:r>
            <a:r>
              <a:rPr lang="en-US" sz="4000" dirty="0"/>
              <a:t>Response to Reviewers (required for resubmissions)</a:t>
            </a:r>
          </a:p>
          <a:p>
            <a:pPr>
              <a:lnSpc>
                <a:spcPct val="120000"/>
              </a:lnSpc>
              <a:spcBef>
                <a:spcPts val="600"/>
              </a:spcBef>
              <a:defRPr/>
            </a:pPr>
            <a:r>
              <a:rPr kumimoji="1" lang="en-US" sz="4000" b="1" dirty="0"/>
              <a:t>Appendix C</a:t>
            </a:r>
            <a:r>
              <a:rPr lang="en-US" sz="4000" b="1" dirty="0"/>
              <a:t>: </a:t>
            </a:r>
            <a:r>
              <a:rPr kumimoji="1" lang="en-US" sz="4000" dirty="0"/>
              <a:t>Table of your and your mentors’ ongoing and recently completed education research projects (required)</a:t>
            </a:r>
            <a:endParaRPr lang="en-US" sz="4000" dirty="0"/>
          </a:p>
          <a:p>
            <a:pPr>
              <a:lnSpc>
                <a:spcPct val="120000"/>
              </a:lnSpc>
              <a:spcBef>
                <a:spcPts val="600"/>
              </a:spcBef>
              <a:defRPr/>
            </a:pPr>
            <a:r>
              <a:rPr kumimoji="1" lang="en-US" sz="4000" b="1" dirty="0"/>
              <a:t>Appendix D:</a:t>
            </a:r>
            <a:r>
              <a:rPr kumimoji="1" lang="en-US" sz="4000" dirty="0"/>
              <a:t> NA</a:t>
            </a:r>
            <a:endParaRPr lang="en-US" sz="4000" dirty="0"/>
          </a:p>
          <a:p>
            <a:pPr fontAlgn="t">
              <a:lnSpc>
                <a:spcPct val="120000"/>
              </a:lnSpc>
              <a:spcBef>
                <a:spcPts val="600"/>
              </a:spcBef>
              <a:defRPr/>
            </a:pPr>
            <a:r>
              <a:rPr lang="en-US" sz="4000" b="1" dirty="0"/>
              <a:t>Appendix E: </a:t>
            </a:r>
            <a:r>
              <a:rPr kumimoji="1" lang="en-US" sz="4000" dirty="0"/>
              <a:t>Letters of agreement from all mentors, your institution, school partners, data sources, and consultants (required)</a:t>
            </a:r>
            <a:endParaRPr lang="en-US" sz="4000" dirty="0"/>
          </a:p>
          <a:p>
            <a:pPr fontAlgn="t">
              <a:lnSpc>
                <a:spcPct val="120000"/>
              </a:lnSpc>
              <a:spcBef>
                <a:spcPts val="600"/>
              </a:spcBef>
              <a:defRPr/>
            </a:pPr>
            <a:r>
              <a:rPr lang="en-US" sz="4000" b="1" dirty="0"/>
              <a:t>Appendix F (optional):</a:t>
            </a:r>
          </a:p>
          <a:p>
            <a:pPr marL="1981200" lvl="1" indent="-909955" fontAlgn="t">
              <a:lnSpc>
                <a:spcPct val="120000"/>
              </a:lnSpc>
              <a:spcBef>
                <a:spcPts val="600"/>
              </a:spcBef>
              <a:defRPr/>
            </a:pPr>
            <a:r>
              <a:rPr lang="en-US" sz="3000" dirty="0">
                <a:latin typeface="Publico Text" panose="02040502060504060203" pitchFamily="18" charset="0"/>
              </a:rPr>
              <a:t>Examples of materials that support your career development plan.</a:t>
            </a:r>
          </a:p>
          <a:p>
            <a:pPr marL="1981200" lvl="1" indent="-909955">
              <a:lnSpc>
                <a:spcPct val="120000"/>
              </a:lnSpc>
              <a:spcBef>
                <a:spcPts val="600"/>
              </a:spcBef>
              <a:defRPr/>
            </a:pPr>
            <a:r>
              <a:rPr lang="en-US" sz="3000" dirty="0">
                <a:latin typeface="Publico Text" panose="02040502060504060203" pitchFamily="18" charset="0"/>
              </a:rPr>
              <a:t>Examples of materials to be used in the intervention or assessment.</a:t>
            </a:r>
          </a:p>
          <a:p>
            <a:pPr marL="1981200" lvl="1" indent="-909955">
              <a:lnSpc>
                <a:spcPct val="120000"/>
              </a:lnSpc>
              <a:spcBef>
                <a:spcPts val="600"/>
              </a:spcBef>
              <a:defRPr/>
            </a:pPr>
            <a:r>
              <a:rPr lang="en-US" sz="3000" dirty="0">
                <a:latin typeface="Publico Text" panose="02040502060504060203" pitchFamily="18" charset="0"/>
              </a:rPr>
              <a:t>Figures, charts, and tables that supplement the project narrative; examples of measures to be used in the project.</a:t>
            </a:r>
          </a:p>
          <a:p>
            <a:pPr marL="685775" indent="-909955" fontAlgn="t">
              <a:lnSpc>
                <a:spcPct val="120000"/>
              </a:lnSpc>
              <a:spcBef>
                <a:spcPts val="600"/>
              </a:spcBef>
              <a:defRPr/>
            </a:pPr>
            <a:r>
              <a:rPr lang="en-US" sz="4000" b="1" dirty="0"/>
              <a:t>Appendix G: </a:t>
            </a:r>
            <a:r>
              <a:rPr lang="en-US" sz="4000" dirty="0"/>
              <a:t>Data Sharing and Management Plan (required)</a:t>
            </a:r>
            <a:r>
              <a:rPr lang="en-US" sz="4000" dirty="0">
                <a:solidFill>
                  <a:srgbClr val="D68604"/>
                </a:solidFill>
              </a:rPr>
              <a:t>*</a:t>
            </a:r>
            <a:r>
              <a:rPr lang="en-US" sz="4000" dirty="0"/>
              <a:t> </a:t>
            </a:r>
          </a:p>
          <a:p>
            <a:pPr marL="0" indent="0">
              <a:buNone/>
              <a:defRPr/>
            </a:pPr>
            <a:endParaRPr kumimoji="1" lang="en-US" sz="4000" dirty="0"/>
          </a:p>
          <a:p>
            <a:pPr marL="0" indent="0">
              <a:buNone/>
              <a:defRPr/>
            </a:pPr>
            <a:endParaRPr kumimoji="1" lang="en-US" sz="4000" dirty="0"/>
          </a:p>
          <a:p>
            <a:pPr>
              <a:defRPr/>
            </a:pPr>
            <a:endParaRPr lang="en-US" sz="4000" dirty="0"/>
          </a:p>
        </p:txBody>
      </p:sp>
      <p:sp>
        <p:nvSpPr>
          <p:cNvPr id="5" name="Slide Number Placeholder 3">
            <a:extLst>
              <a:ext uri="{FF2B5EF4-FFF2-40B4-BE49-F238E27FC236}">
                <a16:creationId xmlns:a16="http://schemas.microsoft.com/office/drawing/2014/main" id="{65A0CAF3-4CE4-9B49-9A8D-5DDA3D2F4113}"/>
              </a:ext>
            </a:extLst>
          </p:cNvPr>
          <p:cNvSpPr>
            <a:spLocks noGrp="1" noChangeArrowheads="1"/>
          </p:cNvSpPr>
          <p:nvPr>
            <p:ph type="sldNum" sz="quarter" idx="15"/>
          </p:nvPr>
        </p:nvSpPr>
        <p:spPr bwMode="auto">
          <a:xfrm>
            <a:off x="22674263" y="12585700"/>
            <a:ext cx="950912" cy="733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defTabSz="1219261" rtl="0" eaLnBrk="1" fontAlgn="auto" hangingPunct="1">
              <a:spcBef>
                <a:spcPts val="0"/>
              </a:spcBef>
              <a:spcAft>
                <a:spcPts val="0"/>
              </a:spcAft>
              <a:defRPr lang="en-US" sz="2133"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9200" fontAlgn="base">
              <a:spcBef>
                <a:spcPct val="0"/>
              </a:spcBef>
              <a:spcAft>
                <a:spcPct val="0"/>
              </a:spcAft>
              <a:defRPr/>
            </a:pPr>
            <a:fld id="{37665D06-853B-446B-91AA-DE9C81954CA9}" type="slidenum">
              <a:rPr lang="uk-UA" smtClean="0"/>
              <a:pPr defTabSz="1219200" fontAlgn="base">
                <a:spcBef>
                  <a:spcPct val="0"/>
                </a:spcBef>
                <a:spcAft>
                  <a:spcPct val="0"/>
                </a:spcAft>
                <a:defRPr/>
              </a:pPr>
              <a:t>25</a:t>
            </a:fld>
            <a:endParaRPr altLang="en-US" sz="2000" dirty="0">
              <a:solidFill>
                <a:srgbClr val="1A3B73"/>
              </a:solidFill>
              <a:latin typeface="Segoe UI" panose="020B0502040204020203" pitchFamily="34" charset="0"/>
              <a:cs typeface="Segoe UI" panose="020B0502040204020203" pitchFamily="34" charset="0"/>
            </a:endParaRPr>
          </a:p>
        </p:txBody>
      </p:sp>
      <p:sp>
        <p:nvSpPr>
          <p:cNvPr id="3" name="TextBox 2">
            <a:extLst>
              <a:ext uri="{FF2B5EF4-FFF2-40B4-BE49-F238E27FC236}">
                <a16:creationId xmlns:a16="http://schemas.microsoft.com/office/drawing/2014/main" id="{5DF8A61A-5D4C-4ED0-DC6D-5C965EE52475}"/>
              </a:ext>
            </a:extLst>
          </p:cNvPr>
          <p:cNvSpPr txBox="1"/>
          <p:nvPr/>
        </p:nvSpPr>
        <p:spPr>
          <a:xfrm>
            <a:off x="18090880" y="12309393"/>
            <a:ext cx="5058889" cy="553998"/>
          </a:xfrm>
          <a:prstGeom prst="rect">
            <a:avLst/>
          </a:prstGeom>
          <a:noFill/>
        </p:spPr>
        <p:txBody>
          <a:bodyPr wrap="square" rtlCol="0">
            <a:spAutoFit/>
          </a:bodyPr>
          <a:lstStyle/>
          <a:p>
            <a:r>
              <a:rPr lang="en-US" sz="3000" dirty="0">
                <a:solidFill>
                  <a:srgbClr val="D68604"/>
                </a:solidFill>
                <a:latin typeface="Publico Text" panose="02040502060504060203" pitchFamily="18" charset="0"/>
                <a:cs typeface="Times New Roman" panose="02020603050405020304" pitchFamily="18" charset="0"/>
              </a:rPr>
              <a:t>*</a:t>
            </a:r>
            <a:r>
              <a:rPr lang="en-US" sz="3000" dirty="0">
                <a:solidFill>
                  <a:srgbClr val="576F7F"/>
                </a:solidFill>
                <a:latin typeface="Publico Text" panose="02040502060504060203" pitchFamily="18" charset="0"/>
                <a:cs typeface="Times New Roman" panose="02020603050405020304" pitchFamily="18" charset="0"/>
              </a:rPr>
              <a:t>=New this year</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a:extLst>
              <a:ext uri="{FF2B5EF4-FFF2-40B4-BE49-F238E27FC236}">
                <a16:creationId xmlns:a16="http://schemas.microsoft.com/office/drawing/2014/main" id="{8ACCA52C-2F1A-03F5-D5E8-224CA04AFDE0}"/>
              </a:ext>
            </a:extLst>
          </p:cNvPr>
          <p:cNvSpPr>
            <a:spLocks noGrp="1" noChangeArrowheads="1"/>
          </p:cNvSpPr>
          <p:nvPr>
            <p:ph type="ctrTitle"/>
          </p:nvPr>
        </p:nvSpPr>
        <p:spPr>
          <a:xfrm>
            <a:off x="2179355" y="5464923"/>
            <a:ext cx="20493544" cy="3231730"/>
          </a:xfrm>
        </p:spPr>
        <p:txBody>
          <a:bodyPr>
            <a:normAutofit/>
          </a:bodyPr>
          <a:lstStyle/>
          <a:p>
            <a:pPr eaLnBrk="1" hangingPunct="1"/>
            <a:r>
              <a:rPr lang="en-US" altLang="en-US" sz="9000">
                <a:latin typeface="Times" panose="02020603050405020304" pitchFamily="18" charset="0"/>
                <a:cs typeface="Times" panose="02020603050405020304" pitchFamily="18" charset="0"/>
              </a:rPr>
              <a:t>Tips – Where to start….</a:t>
            </a:r>
            <a:endParaRPr altLang="en-US" sz="9000">
              <a:latin typeface="Times" panose="02020603050405020304" pitchFamily="18" charset="0"/>
              <a:cs typeface="Times" panose="02020603050405020304" pitchFamily="18" charset="0"/>
            </a:endParaRPr>
          </a:p>
        </p:txBody>
      </p:sp>
      <p:sp>
        <p:nvSpPr>
          <p:cNvPr id="5" name="Slide Number Placeholder 4">
            <a:extLst>
              <a:ext uri="{FF2B5EF4-FFF2-40B4-BE49-F238E27FC236}">
                <a16:creationId xmlns:a16="http://schemas.microsoft.com/office/drawing/2014/main" id="{353518FE-3C98-01AA-5646-3E6CDBDE5DC2}"/>
              </a:ext>
            </a:extLst>
          </p:cNvPr>
          <p:cNvSpPr>
            <a:spLocks noGrp="1"/>
          </p:cNvSpPr>
          <p:nvPr>
            <p:ph type="sldNum" sz="quarter" idx="10"/>
          </p:nvPr>
        </p:nvSpPr>
        <p:spPr>
          <a:xfrm>
            <a:off x="11335656" y="6292850"/>
            <a:ext cx="475394" cy="366713"/>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576F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6A4082C-D788-49ED-9686-4D9E7346AEBF}" type="slidenum">
              <a:rPr lang="uk-UA" smtClean="0"/>
              <a:pPr>
                <a:defRPr/>
              </a:pPr>
              <a:t>26</a:t>
            </a:fld>
            <a:endParaRPr lang="uk-UA"/>
          </a:p>
        </p:txBody>
      </p:sp>
    </p:spTree>
    <p:extLst>
      <p:ext uri="{BB962C8B-B14F-4D97-AF65-F5344CB8AC3E}">
        <p14:creationId xmlns:p14="http://schemas.microsoft.com/office/powerpoint/2010/main" val="9637997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37442CD-B0CD-4704-A50C-57B0C0B7F344}"/>
              </a:ext>
            </a:extLst>
          </p:cNvPr>
          <p:cNvSpPr>
            <a:spLocks noGrp="1"/>
          </p:cNvSpPr>
          <p:nvPr>
            <p:ph type="ctrTitle"/>
          </p:nvPr>
        </p:nvSpPr>
        <p:spPr/>
        <p:txBody>
          <a:bodyPr>
            <a:noAutofit/>
          </a:bodyPr>
          <a:lstStyle/>
          <a:p>
            <a:r>
              <a:rPr lang="en-US" sz="9000" dirty="0"/>
              <a:t>Tips for Early Career Applicants</a:t>
            </a:r>
          </a:p>
        </p:txBody>
      </p:sp>
      <p:sp>
        <p:nvSpPr>
          <p:cNvPr id="8" name="Text Placeholder 7">
            <a:extLst>
              <a:ext uri="{FF2B5EF4-FFF2-40B4-BE49-F238E27FC236}">
                <a16:creationId xmlns:a16="http://schemas.microsoft.com/office/drawing/2014/main" id="{F0DEDCEF-1FED-428D-BD61-ECAC3422B573}"/>
              </a:ext>
            </a:extLst>
          </p:cNvPr>
          <p:cNvSpPr>
            <a:spLocks noGrp="1"/>
          </p:cNvSpPr>
          <p:nvPr>
            <p:ph type="body" sz="quarter" idx="14"/>
          </p:nvPr>
        </p:nvSpPr>
        <p:spPr>
          <a:xfrm>
            <a:off x="1144585" y="3152752"/>
            <a:ext cx="22354044" cy="7607594"/>
          </a:xfrm>
        </p:spPr>
        <p:txBody>
          <a:bodyPr>
            <a:noAutofit/>
          </a:bodyPr>
          <a:lstStyle/>
          <a:p>
            <a:pPr>
              <a:spcAft>
                <a:spcPts val="2400"/>
              </a:spcAft>
            </a:pPr>
            <a:r>
              <a:rPr lang="en-US" sz="4400" dirty="0"/>
              <a:t>Start the process early.</a:t>
            </a:r>
          </a:p>
          <a:p>
            <a:pPr>
              <a:spcAft>
                <a:spcPts val="2400"/>
              </a:spcAft>
            </a:pPr>
            <a:r>
              <a:rPr lang="en-US" sz="4400" dirty="0"/>
              <a:t>Contact your sponsored program office to let them know you are interested in applying to IES and to learn your institution's internal procedures for applying for federal grant funding.</a:t>
            </a:r>
          </a:p>
          <a:p>
            <a:pPr>
              <a:spcAft>
                <a:spcPts val="2400"/>
              </a:spcAft>
            </a:pPr>
            <a:r>
              <a:rPr lang="en-US" sz="4400" dirty="0"/>
              <a:t>Get copies of funded applications (check out the </a:t>
            </a:r>
            <a:r>
              <a:rPr lang="en-US" altLang="en-US" sz="4400" dirty="0">
                <a:solidFill>
                  <a:srgbClr val="D97F25"/>
                </a:solidFill>
                <a:hlinkClick r:id="rId3">
                  <a:extLst>
                    <a:ext uri="{A12FA001-AC4F-418D-AE19-62706E023703}">
                      <ahyp:hlinkClr xmlns:ahyp="http://schemas.microsoft.com/office/drawing/2018/hyperlinkcolor" val="tx"/>
                    </a:ext>
                  </a:extLst>
                </a:hlinkClick>
              </a:rPr>
              <a:t>abstracts</a:t>
            </a:r>
            <a:r>
              <a:rPr lang="en-US" altLang="en-US" sz="4400" dirty="0">
                <a:solidFill>
                  <a:srgbClr val="D97F25"/>
                </a:solidFill>
              </a:rPr>
              <a:t> </a:t>
            </a:r>
            <a:r>
              <a:rPr lang="en-US" altLang="en-US" sz="4400" dirty="0">
                <a:solidFill>
                  <a:srgbClr val="657179"/>
                </a:solidFill>
              </a:rPr>
              <a:t>on the IES website).</a:t>
            </a:r>
          </a:p>
          <a:p>
            <a:pPr defTabSz="1219215" eaLnBrk="1" fontAlgn="auto" hangingPunct="1">
              <a:spcBef>
                <a:spcPts val="1200"/>
              </a:spcBef>
              <a:spcAft>
                <a:spcPts val="0"/>
              </a:spcAft>
              <a:defRPr/>
            </a:pPr>
            <a:r>
              <a:rPr lang="en-US" sz="4400" dirty="0"/>
              <a:t>Discuss your research idea with a program officer.</a:t>
            </a:r>
          </a:p>
          <a:p>
            <a:pPr marL="1981200" lvl="1" indent="-909955">
              <a:spcBef>
                <a:spcPts val="1200"/>
              </a:spcBef>
              <a:defRPr/>
            </a:pPr>
            <a:r>
              <a:rPr lang="en-US" sz="3800" dirty="0">
                <a:latin typeface="Publico Text" panose="02040502060504060203" pitchFamily="18" charset="0"/>
              </a:rPr>
              <a:t>Submit an official letter of intent.</a:t>
            </a:r>
          </a:p>
          <a:p>
            <a:pPr marL="1981200" lvl="1" indent="-909955">
              <a:spcBef>
                <a:spcPts val="1200"/>
              </a:spcBef>
              <a:defRPr/>
            </a:pPr>
            <a:r>
              <a:rPr lang="en-US" sz="3800" dirty="0">
                <a:latin typeface="Publico Text" panose="02040502060504060203" pitchFamily="18" charset="0"/>
              </a:rPr>
              <a:t>Email a short synopsis and schedule a time for a call.</a:t>
            </a:r>
          </a:p>
          <a:p>
            <a:pPr marL="1981200" lvl="1" indent="-909955">
              <a:spcBef>
                <a:spcPts val="1200"/>
              </a:spcBef>
              <a:spcAft>
                <a:spcPts val="1200"/>
              </a:spcAft>
              <a:defRPr/>
            </a:pPr>
            <a:r>
              <a:rPr lang="en-US" sz="3800" dirty="0">
                <a:latin typeface="Publico Text" panose="02040502060504060203" pitchFamily="18" charset="0"/>
              </a:rPr>
              <a:t>Email short questions. </a:t>
            </a:r>
          </a:p>
          <a:p>
            <a:pPr>
              <a:spcBef>
                <a:spcPts val="1200"/>
              </a:spcBef>
              <a:spcAft>
                <a:spcPts val="1200"/>
              </a:spcAft>
              <a:defRPr/>
            </a:pPr>
            <a:r>
              <a:rPr lang="en-US" sz="4400" dirty="0"/>
              <a:t>Attend additional </a:t>
            </a:r>
            <a:r>
              <a:rPr lang="en-US" sz="4400" dirty="0">
                <a:hlinkClick r:id="rId4"/>
              </a:rPr>
              <a:t>Virtual Office Hours</a:t>
            </a:r>
            <a:r>
              <a:rPr lang="en-US" sz="4400" dirty="0"/>
              <a:t> if you have questions or to learn more about the application process.</a:t>
            </a:r>
          </a:p>
          <a:p>
            <a:pPr>
              <a:spcAft>
                <a:spcPts val="2400"/>
              </a:spcAft>
            </a:pPr>
            <a:endParaRPr lang="en-US" sz="4400" dirty="0">
              <a:solidFill>
                <a:srgbClr val="657179"/>
              </a:solidFill>
            </a:endParaRPr>
          </a:p>
        </p:txBody>
      </p:sp>
      <p:pic>
        <p:nvPicPr>
          <p:cNvPr id="5" name="Graphic 4">
            <a:extLst>
              <a:ext uri="{FF2B5EF4-FFF2-40B4-BE49-F238E27FC236}">
                <a16:creationId xmlns:a16="http://schemas.microsoft.com/office/drawing/2014/main" id="{516BAD86-7E8D-49B8-94B5-38A046B04B8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18245">
            <a:off x="18176016" y="7170493"/>
            <a:ext cx="3321709" cy="3321709"/>
          </a:xfrm>
          <a:prstGeom prst="rect">
            <a:avLst/>
          </a:prstGeom>
        </p:spPr>
      </p:pic>
      <p:sp>
        <p:nvSpPr>
          <p:cNvPr id="2" name="Slide Number Placeholder 2">
            <a:extLst>
              <a:ext uri="{FF2B5EF4-FFF2-40B4-BE49-F238E27FC236}">
                <a16:creationId xmlns:a16="http://schemas.microsoft.com/office/drawing/2014/main" id="{034CFC05-A0B3-2F28-1645-9C4A7D0A39F7}"/>
              </a:ext>
              <a:ext uri="{C183D7F6-B498-43B3-948B-1728B52AA6E4}">
                <adec:decorative xmlns:adec="http://schemas.microsoft.com/office/drawing/2017/decorative" val="1"/>
              </a:ext>
            </a:extLst>
          </p:cNvPr>
          <p:cNvSpPr>
            <a:spLocks noGrp="1"/>
          </p:cNvSpPr>
          <p:nvPr>
            <p:ph type="sldNum" sz="quarter" idx="12"/>
          </p:nvPr>
        </p:nvSpPr>
        <p:spPr>
          <a:xfrm>
            <a:off x="45351901" y="25172784"/>
            <a:ext cx="1901624" cy="1464730"/>
          </a:xfrm>
          <a:prstGeom prst="rect">
            <a:avLst/>
          </a:prstGeom>
        </p:spPr>
        <p:txBody>
          <a:bodyPr vert="horz" lIns="182880" tIns="91440" rIns="182880" bIns="91440" rtlCol="0" anchor="ctr"/>
          <a:lstStyle>
            <a:defPPr>
              <a:defRPr lang="en-US"/>
            </a:defPPr>
            <a:lvl1pPr marL="0" algn="r" defTabSz="2438522" rtl="0" eaLnBrk="1" latinLnBrk="0" hangingPunct="1">
              <a:defRPr lang="en-US" sz="4266" b="0" i="0" kern="1200">
                <a:solidFill>
                  <a:srgbClr val="576F7F"/>
                </a:solidFill>
                <a:latin typeface="Times New Roman" panose="02020603050405020304" pitchFamily="18" charset="0"/>
                <a:ea typeface="+mn-ea"/>
                <a:cs typeface="Times New Roman" panose="02020603050405020304" pitchFamily="18" charset="0"/>
              </a:defRPr>
            </a:lvl1pPr>
            <a:lvl2pPr marL="2438522" algn="l" defTabSz="2438522" rtl="0" eaLnBrk="1" latinLnBrk="0" hangingPunct="1">
              <a:defRPr sz="9600" kern="1200">
                <a:solidFill>
                  <a:schemeClr val="tx1"/>
                </a:solidFill>
                <a:latin typeface="+mn-lt"/>
                <a:ea typeface="+mn-ea"/>
                <a:cs typeface="+mn-cs"/>
              </a:defRPr>
            </a:lvl2pPr>
            <a:lvl3pPr marL="4877044" algn="l" defTabSz="2438522" rtl="0" eaLnBrk="1" latinLnBrk="0" hangingPunct="1">
              <a:defRPr sz="9600" kern="1200">
                <a:solidFill>
                  <a:schemeClr val="tx1"/>
                </a:solidFill>
                <a:latin typeface="+mn-lt"/>
                <a:ea typeface="+mn-ea"/>
                <a:cs typeface="+mn-cs"/>
              </a:defRPr>
            </a:lvl3pPr>
            <a:lvl4pPr marL="7315566" algn="l" defTabSz="2438522" rtl="0" eaLnBrk="1" latinLnBrk="0" hangingPunct="1">
              <a:defRPr sz="9600" kern="1200">
                <a:solidFill>
                  <a:schemeClr val="tx1"/>
                </a:solidFill>
                <a:latin typeface="+mn-lt"/>
                <a:ea typeface="+mn-ea"/>
                <a:cs typeface="+mn-cs"/>
              </a:defRPr>
            </a:lvl4pPr>
            <a:lvl5pPr marL="9754088" algn="l" defTabSz="2438522" rtl="0" eaLnBrk="1" latinLnBrk="0" hangingPunct="1">
              <a:defRPr sz="9600" kern="1200">
                <a:solidFill>
                  <a:schemeClr val="tx1"/>
                </a:solidFill>
                <a:latin typeface="+mn-lt"/>
                <a:ea typeface="+mn-ea"/>
                <a:cs typeface="+mn-cs"/>
              </a:defRPr>
            </a:lvl5pPr>
            <a:lvl6pPr marL="12192610" algn="l" defTabSz="2438522" rtl="0" eaLnBrk="1" latinLnBrk="0" hangingPunct="1">
              <a:defRPr sz="9600" kern="1200">
                <a:solidFill>
                  <a:schemeClr val="tx1"/>
                </a:solidFill>
                <a:latin typeface="+mn-lt"/>
                <a:ea typeface="+mn-ea"/>
                <a:cs typeface="+mn-cs"/>
              </a:defRPr>
            </a:lvl6pPr>
            <a:lvl7pPr marL="14631132" algn="l" defTabSz="2438522" rtl="0" eaLnBrk="1" latinLnBrk="0" hangingPunct="1">
              <a:defRPr sz="9600" kern="1200">
                <a:solidFill>
                  <a:schemeClr val="tx1"/>
                </a:solidFill>
                <a:latin typeface="+mn-lt"/>
                <a:ea typeface="+mn-ea"/>
                <a:cs typeface="+mn-cs"/>
              </a:defRPr>
            </a:lvl7pPr>
            <a:lvl8pPr marL="17069654" algn="l" defTabSz="2438522" rtl="0" eaLnBrk="1" latinLnBrk="0" hangingPunct="1">
              <a:defRPr sz="9600" kern="1200">
                <a:solidFill>
                  <a:schemeClr val="tx1"/>
                </a:solidFill>
                <a:latin typeface="+mn-lt"/>
                <a:ea typeface="+mn-ea"/>
                <a:cs typeface="+mn-cs"/>
              </a:defRPr>
            </a:lvl8pPr>
            <a:lvl9pPr marL="19508176" algn="l" defTabSz="2438522" rtl="0" eaLnBrk="1" latinLnBrk="0" hangingPunct="1">
              <a:defRPr sz="9600" kern="1200">
                <a:solidFill>
                  <a:schemeClr val="tx1"/>
                </a:solidFill>
                <a:latin typeface="+mn-lt"/>
                <a:ea typeface="+mn-ea"/>
                <a:cs typeface="+mn-cs"/>
              </a:defRPr>
            </a:lvl9pPr>
          </a:lstStyle>
          <a:p>
            <a:pPr defTabSz="1218774">
              <a:defRPr/>
            </a:pPr>
            <a:fld id="{BA8CF1B3-96A0-D24B-B5C9-B5B93FF4523E}" type="slidenum">
              <a:rPr lang="uk-UA" smtClean="0"/>
              <a:pPr defTabSz="1218774">
                <a:defRPr/>
              </a:pPr>
              <a:t>27</a:t>
            </a:fld>
            <a:endParaRPr lang="uk-UA" dirty="0">
              <a:latin typeface="Times" panose="02020603050405020304" pitchFamily="18" charset="0"/>
              <a:cs typeface="Times" panose="02020603050405020304" pitchFamily="18" charset="0"/>
            </a:endParaRPr>
          </a:p>
        </p:txBody>
      </p:sp>
      <p:sp>
        <p:nvSpPr>
          <p:cNvPr id="3" name="Slide Number Placeholder 2">
            <a:extLst>
              <a:ext uri="{FF2B5EF4-FFF2-40B4-BE49-F238E27FC236}">
                <a16:creationId xmlns:a16="http://schemas.microsoft.com/office/drawing/2014/main" id="{6B22C300-F433-9271-9604-1E07604E0BB7}"/>
              </a:ext>
            </a:extLst>
          </p:cNvPr>
          <p:cNvSpPr txBox="1">
            <a:spLocks/>
          </p:cNvSpPr>
          <p:nvPr/>
        </p:nvSpPr>
        <p:spPr>
          <a:xfrm>
            <a:off x="22672999" y="12585649"/>
            <a:ext cx="950688" cy="732270"/>
          </a:xfrm>
          <a:prstGeom prst="rect">
            <a:avLst/>
          </a:prstGeom>
        </p:spPr>
        <p:txBody>
          <a:bodyPr vert="horz" lIns="91428" tIns="45714" rIns="91428" bIns="45714" rtlCol="0" anchor="ctr"/>
          <a:lstStyle>
            <a:defPPr>
              <a:defRPr lang="en-US"/>
            </a:defPPr>
            <a:lvl1pPr algn="r" defTabSz="1219200" rtl="0" eaLnBrk="0" fontAlgn="base" hangingPunct="0">
              <a:spcBef>
                <a:spcPct val="0"/>
              </a:spcBef>
              <a:spcAft>
                <a:spcPct val="0"/>
              </a:spcAft>
              <a:defRPr lang="en-US" sz="2132"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8774" eaLnBrk="1" fontAlgn="auto" hangingPunct="1">
              <a:spcBef>
                <a:spcPts val="0"/>
              </a:spcBef>
              <a:spcAft>
                <a:spcPts val="0"/>
              </a:spcAft>
            </a:pPr>
            <a:fld id="{BA8CF1B3-96A0-D24B-B5C9-B5B93FF4523E}" type="slidenum">
              <a:rPr lang="uk-UA">
                <a:latin typeface="Times" panose="02020603050405020304" pitchFamily="18" charset="0"/>
                <a:cs typeface="Times" panose="02020603050405020304" pitchFamily="18" charset="0"/>
              </a:rPr>
              <a:pPr defTabSz="1218774" eaLnBrk="1" fontAlgn="auto" hangingPunct="1">
                <a:spcBef>
                  <a:spcPts val="0"/>
                </a:spcBef>
                <a:spcAft>
                  <a:spcPts val="0"/>
                </a:spcAft>
              </a:pPr>
              <a:t>27</a:t>
            </a:fld>
            <a:endParaRPr lang="uk-UA">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2602308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75CFC-FBCC-458F-8B01-5A71A8D11A5C}"/>
              </a:ext>
            </a:extLst>
          </p:cNvPr>
          <p:cNvSpPr>
            <a:spLocks noGrp="1"/>
          </p:cNvSpPr>
          <p:nvPr>
            <p:ph type="ctrTitle"/>
          </p:nvPr>
        </p:nvSpPr>
        <p:spPr/>
        <p:txBody>
          <a:bodyPr>
            <a:noAutofit/>
          </a:bodyPr>
          <a:lstStyle/>
          <a:p>
            <a:r>
              <a:rPr lang="en-US" sz="9000" dirty="0"/>
              <a:t>The Strongest Training Program Narratives</a:t>
            </a:r>
          </a:p>
        </p:txBody>
      </p:sp>
      <p:sp>
        <p:nvSpPr>
          <p:cNvPr id="4" name="Text Placeholder 3">
            <a:extLst>
              <a:ext uri="{FF2B5EF4-FFF2-40B4-BE49-F238E27FC236}">
                <a16:creationId xmlns:a16="http://schemas.microsoft.com/office/drawing/2014/main" id="{5CF5AB37-907D-4B7F-AB93-12DDE728D412}"/>
              </a:ext>
            </a:extLst>
          </p:cNvPr>
          <p:cNvSpPr>
            <a:spLocks noGrp="1"/>
          </p:cNvSpPr>
          <p:nvPr>
            <p:ph type="body" sz="quarter" idx="14"/>
          </p:nvPr>
        </p:nvSpPr>
        <p:spPr>
          <a:xfrm>
            <a:off x="1146025" y="3084201"/>
            <a:ext cx="22453692" cy="9419022"/>
          </a:xfrm>
        </p:spPr>
        <p:txBody>
          <a:bodyPr vert="horz" lIns="0" tIns="0" rIns="0" bIns="0" rtlCol="0" anchor="t">
            <a:noAutofit/>
          </a:bodyPr>
          <a:lstStyle/>
          <a:p>
            <a:pPr marL="0" indent="0">
              <a:lnSpc>
                <a:spcPct val="120000"/>
              </a:lnSpc>
              <a:spcAft>
                <a:spcPts val="1200"/>
              </a:spcAft>
              <a:buNone/>
            </a:pPr>
            <a:r>
              <a:rPr lang="en-US" sz="4400" dirty="0"/>
              <a:t>Reflect the PI’s passion and potential as a future researcher, if provided additional training. </a:t>
            </a:r>
          </a:p>
          <a:p>
            <a:pPr marL="0" indent="0">
              <a:lnSpc>
                <a:spcPct val="120000"/>
              </a:lnSpc>
              <a:buNone/>
            </a:pPr>
            <a:r>
              <a:rPr lang="en-US" sz="4400" dirty="0"/>
              <a:t>Describe a research component that is: </a:t>
            </a:r>
          </a:p>
          <a:p>
            <a:pPr marL="1137692" indent="-690106">
              <a:lnSpc>
                <a:spcPct val="120000"/>
              </a:lnSpc>
            </a:pPr>
            <a:r>
              <a:rPr lang="en-US" sz="4400" dirty="0"/>
              <a:t>Based on strong theoretical or empirical research.</a:t>
            </a:r>
          </a:p>
          <a:p>
            <a:pPr marL="1137692" indent="-690106">
              <a:lnSpc>
                <a:spcPct val="120000"/>
              </a:lnSpc>
            </a:pPr>
            <a:r>
              <a:rPr lang="en-US" sz="4400" dirty="0"/>
              <a:t>Clearly described and justified.</a:t>
            </a:r>
          </a:p>
          <a:p>
            <a:pPr marL="1137692" indent="-690106">
              <a:lnSpc>
                <a:spcPct val="120000"/>
              </a:lnSpc>
            </a:pPr>
            <a:r>
              <a:rPr lang="en-US" sz="4400" dirty="0"/>
              <a:t>Feasible in the time and budget constraints.</a:t>
            </a:r>
          </a:p>
          <a:p>
            <a:pPr marL="1137692" indent="-690106">
              <a:lnSpc>
                <a:spcPct val="120000"/>
              </a:lnSpc>
            </a:pPr>
            <a:r>
              <a:rPr lang="en-US" sz="4400" dirty="0"/>
              <a:t>Practical for the non-researchers involved (e.g., students, practitioners, schools).</a:t>
            </a:r>
            <a:endParaRPr lang="en-US" sz="4400" dirty="0">
              <a:highlight>
                <a:srgbClr val="FFFF00"/>
              </a:highlight>
            </a:endParaRPr>
          </a:p>
          <a:p>
            <a:pPr marL="1137692" indent="-690106">
              <a:lnSpc>
                <a:spcPct val="120000"/>
              </a:lnSpc>
            </a:pPr>
            <a:r>
              <a:rPr lang="en-US" sz="4400" dirty="0"/>
              <a:t>Important for the field of education sciences and addresses issues important to education policymakers and practitioners.</a:t>
            </a:r>
            <a:endParaRPr lang="en-US" sz="4400" dirty="0">
              <a:highlight>
                <a:srgbClr val="FFFF00"/>
              </a:highlight>
            </a:endParaRPr>
          </a:p>
          <a:p>
            <a:pPr marL="1980804" lvl="1" indent="-909774">
              <a:lnSpc>
                <a:spcPct val="120000"/>
              </a:lnSpc>
            </a:pPr>
            <a:endParaRPr lang="en-US" sz="4400" dirty="0">
              <a:latin typeface="Publico Text" panose="02040502060504060203" pitchFamily="18" charset="0"/>
            </a:endParaRPr>
          </a:p>
        </p:txBody>
      </p:sp>
      <p:sp>
        <p:nvSpPr>
          <p:cNvPr id="3" name="Slide Number Placeholder 2">
            <a:extLst>
              <a:ext uri="{FF2B5EF4-FFF2-40B4-BE49-F238E27FC236}">
                <a16:creationId xmlns:a16="http://schemas.microsoft.com/office/drawing/2014/main" id="{0CBDE356-332A-4664-B92A-72D6CD992146}"/>
              </a:ext>
              <a:ext uri="{C183D7F6-B498-43B3-948B-1728B52AA6E4}">
                <adec:decorative xmlns:adec="http://schemas.microsoft.com/office/drawing/2017/decorative" val="1"/>
              </a:ext>
            </a:extLst>
          </p:cNvPr>
          <p:cNvSpPr>
            <a:spLocks noGrp="1"/>
          </p:cNvSpPr>
          <p:nvPr>
            <p:ph type="sldNum" sz="quarter" idx="12"/>
          </p:nvPr>
        </p:nvSpPr>
        <p:spPr>
          <a:xfrm>
            <a:off x="45351901" y="25172784"/>
            <a:ext cx="1901624" cy="1464730"/>
          </a:xfrm>
          <a:prstGeom prst="rect">
            <a:avLst/>
          </a:prstGeom>
        </p:spPr>
        <p:txBody>
          <a:bodyPr vert="horz" lIns="182880" tIns="91440" rIns="182880" bIns="91440" rtlCol="0" anchor="ctr"/>
          <a:lstStyle>
            <a:defPPr>
              <a:defRPr lang="en-US"/>
            </a:defPPr>
            <a:lvl1pPr marL="0" algn="r" defTabSz="2438522" rtl="0" eaLnBrk="1" latinLnBrk="0" hangingPunct="1">
              <a:defRPr lang="en-US" sz="4266" b="0" i="0" kern="1200">
                <a:solidFill>
                  <a:srgbClr val="576F7F"/>
                </a:solidFill>
                <a:latin typeface="Times New Roman" panose="02020603050405020304" pitchFamily="18" charset="0"/>
                <a:ea typeface="+mn-ea"/>
                <a:cs typeface="Times New Roman" panose="02020603050405020304" pitchFamily="18" charset="0"/>
              </a:defRPr>
            </a:lvl1pPr>
            <a:lvl2pPr marL="2438522" algn="l" defTabSz="2438522" rtl="0" eaLnBrk="1" latinLnBrk="0" hangingPunct="1">
              <a:defRPr sz="9600" kern="1200">
                <a:solidFill>
                  <a:schemeClr val="tx1"/>
                </a:solidFill>
                <a:latin typeface="+mn-lt"/>
                <a:ea typeface="+mn-ea"/>
                <a:cs typeface="+mn-cs"/>
              </a:defRPr>
            </a:lvl2pPr>
            <a:lvl3pPr marL="4877044" algn="l" defTabSz="2438522" rtl="0" eaLnBrk="1" latinLnBrk="0" hangingPunct="1">
              <a:defRPr sz="9600" kern="1200">
                <a:solidFill>
                  <a:schemeClr val="tx1"/>
                </a:solidFill>
                <a:latin typeface="+mn-lt"/>
                <a:ea typeface="+mn-ea"/>
                <a:cs typeface="+mn-cs"/>
              </a:defRPr>
            </a:lvl3pPr>
            <a:lvl4pPr marL="7315566" algn="l" defTabSz="2438522" rtl="0" eaLnBrk="1" latinLnBrk="0" hangingPunct="1">
              <a:defRPr sz="9600" kern="1200">
                <a:solidFill>
                  <a:schemeClr val="tx1"/>
                </a:solidFill>
                <a:latin typeface="+mn-lt"/>
                <a:ea typeface="+mn-ea"/>
                <a:cs typeface="+mn-cs"/>
              </a:defRPr>
            </a:lvl4pPr>
            <a:lvl5pPr marL="9754088" algn="l" defTabSz="2438522" rtl="0" eaLnBrk="1" latinLnBrk="0" hangingPunct="1">
              <a:defRPr sz="9600" kern="1200">
                <a:solidFill>
                  <a:schemeClr val="tx1"/>
                </a:solidFill>
                <a:latin typeface="+mn-lt"/>
                <a:ea typeface="+mn-ea"/>
                <a:cs typeface="+mn-cs"/>
              </a:defRPr>
            </a:lvl5pPr>
            <a:lvl6pPr marL="12192610" algn="l" defTabSz="2438522" rtl="0" eaLnBrk="1" latinLnBrk="0" hangingPunct="1">
              <a:defRPr sz="9600" kern="1200">
                <a:solidFill>
                  <a:schemeClr val="tx1"/>
                </a:solidFill>
                <a:latin typeface="+mn-lt"/>
                <a:ea typeface="+mn-ea"/>
                <a:cs typeface="+mn-cs"/>
              </a:defRPr>
            </a:lvl6pPr>
            <a:lvl7pPr marL="14631132" algn="l" defTabSz="2438522" rtl="0" eaLnBrk="1" latinLnBrk="0" hangingPunct="1">
              <a:defRPr sz="9600" kern="1200">
                <a:solidFill>
                  <a:schemeClr val="tx1"/>
                </a:solidFill>
                <a:latin typeface="+mn-lt"/>
                <a:ea typeface="+mn-ea"/>
                <a:cs typeface="+mn-cs"/>
              </a:defRPr>
            </a:lvl7pPr>
            <a:lvl8pPr marL="17069654" algn="l" defTabSz="2438522" rtl="0" eaLnBrk="1" latinLnBrk="0" hangingPunct="1">
              <a:defRPr sz="9600" kern="1200">
                <a:solidFill>
                  <a:schemeClr val="tx1"/>
                </a:solidFill>
                <a:latin typeface="+mn-lt"/>
                <a:ea typeface="+mn-ea"/>
                <a:cs typeface="+mn-cs"/>
              </a:defRPr>
            </a:lvl8pPr>
            <a:lvl9pPr marL="19508176" algn="l" defTabSz="2438522" rtl="0" eaLnBrk="1" latinLnBrk="0" hangingPunct="1">
              <a:defRPr sz="9600" kern="1200">
                <a:solidFill>
                  <a:schemeClr val="tx1"/>
                </a:solidFill>
                <a:latin typeface="+mn-lt"/>
                <a:ea typeface="+mn-ea"/>
                <a:cs typeface="+mn-cs"/>
              </a:defRPr>
            </a:lvl9pPr>
          </a:lstStyle>
          <a:p>
            <a:fld id="{BA8CF1B3-96A0-D24B-B5C9-B5B93FF4523E}" type="slidenum">
              <a:rPr lang="uk-UA" smtClean="0"/>
              <a:pPr/>
              <a:t>28</a:t>
            </a:fld>
            <a:endParaRPr lang="uk-UA" dirty="0"/>
          </a:p>
        </p:txBody>
      </p:sp>
      <p:sp>
        <p:nvSpPr>
          <p:cNvPr id="5" name="Slide Number Placeholder 2">
            <a:extLst>
              <a:ext uri="{FF2B5EF4-FFF2-40B4-BE49-F238E27FC236}">
                <a16:creationId xmlns:a16="http://schemas.microsoft.com/office/drawing/2014/main" id="{38663258-7204-8BE1-8FB9-A2F465BF1513}"/>
              </a:ext>
            </a:extLst>
          </p:cNvPr>
          <p:cNvSpPr txBox="1">
            <a:spLocks/>
          </p:cNvSpPr>
          <p:nvPr/>
        </p:nvSpPr>
        <p:spPr>
          <a:xfrm>
            <a:off x="22672999" y="12585649"/>
            <a:ext cx="950688" cy="732270"/>
          </a:xfrm>
          <a:prstGeom prst="rect">
            <a:avLst/>
          </a:prstGeom>
        </p:spPr>
        <p:txBody>
          <a:bodyPr vert="horz" lIns="91428" tIns="45714" rIns="91428" bIns="45714" rtlCol="0" anchor="ctr"/>
          <a:lstStyle>
            <a:defPPr>
              <a:defRPr lang="en-US"/>
            </a:defPPr>
            <a:lvl1pPr algn="r" defTabSz="1219200" rtl="0" eaLnBrk="0" fontAlgn="base" hangingPunct="0">
              <a:spcBef>
                <a:spcPct val="0"/>
              </a:spcBef>
              <a:spcAft>
                <a:spcPct val="0"/>
              </a:spcAft>
              <a:defRPr lang="en-US" sz="2132"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8774" eaLnBrk="1" fontAlgn="auto" hangingPunct="1">
              <a:spcBef>
                <a:spcPts val="0"/>
              </a:spcBef>
              <a:spcAft>
                <a:spcPts val="0"/>
              </a:spcAft>
            </a:pPr>
            <a:fld id="{BA8CF1B3-96A0-D24B-B5C9-B5B93FF4523E}" type="slidenum">
              <a:rPr lang="uk-UA">
                <a:latin typeface="Times" panose="02020603050405020304" pitchFamily="18" charset="0"/>
                <a:cs typeface="Times" panose="02020603050405020304" pitchFamily="18" charset="0"/>
              </a:rPr>
              <a:pPr defTabSz="1218774" eaLnBrk="1" fontAlgn="auto" hangingPunct="1">
                <a:spcBef>
                  <a:spcPts val="0"/>
                </a:spcBef>
                <a:spcAft>
                  <a:spcPts val="0"/>
                </a:spcAft>
              </a:pPr>
              <a:t>28</a:t>
            </a:fld>
            <a:endParaRPr lang="uk-UA">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29835897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75CFC-FBCC-458F-8B01-5A71A8D11A5C}"/>
              </a:ext>
            </a:extLst>
          </p:cNvPr>
          <p:cNvSpPr>
            <a:spLocks noGrp="1"/>
          </p:cNvSpPr>
          <p:nvPr>
            <p:ph type="ctrTitle"/>
          </p:nvPr>
        </p:nvSpPr>
        <p:spPr/>
        <p:txBody>
          <a:bodyPr>
            <a:noAutofit/>
          </a:bodyPr>
          <a:lstStyle/>
          <a:p>
            <a:r>
              <a:rPr lang="en-US" sz="9000" dirty="0"/>
              <a:t>The Strongest Training Program Narratives Also</a:t>
            </a:r>
            <a:endParaRPr lang="en-US" sz="5000" dirty="0"/>
          </a:p>
        </p:txBody>
      </p:sp>
      <p:sp>
        <p:nvSpPr>
          <p:cNvPr id="4" name="Text Placeholder 3">
            <a:extLst>
              <a:ext uri="{FF2B5EF4-FFF2-40B4-BE49-F238E27FC236}">
                <a16:creationId xmlns:a16="http://schemas.microsoft.com/office/drawing/2014/main" id="{5CF5AB37-907D-4B7F-AB93-12DDE728D412}"/>
              </a:ext>
            </a:extLst>
          </p:cNvPr>
          <p:cNvSpPr>
            <a:spLocks noGrp="1"/>
          </p:cNvSpPr>
          <p:nvPr>
            <p:ph type="body" sz="quarter" idx="14"/>
          </p:nvPr>
        </p:nvSpPr>
        <p:spPr>
          <a:xfrm>
            <a:off x="1146026" y="3084201"/>
            <a:ext cx="21890982" cy="9419022"/>
          </a:xfrm>
        </p:spPr>
        <p:txBody>
          <a:bodyPr vert="horz" lIns="0" tIns="0" rIns="0" bIns="0" rtlCol="0" anchor="t">
            <a:noAutofit/>
          </a:bodyPr>
          <a:lstStyle/>
          <a:p>
            <a:pPr marL="0" indent="0">
              <a:lnSpc>
                <a:spcPct val="120000"/>
              </a:lnSpc>
              <a:buNone/>
            </a:pPr>
            <a:r>
              <a:rPr lang="en-US" sz="4400" dirty="0"/>
              <a:t>Describe a career development plan that:</a:t>
            </a:r>
          </a:p>
          <a:p>
            <a:pPr marL="1137692">
              <a:lnSpc>
                <a:spcPct val="120000"/>
              </a:lnSpc>
            </a:pPr>
            <a:r>
              <a:rPr lang="en-US" sz="4400" dirty="0"/>
              <a:t>Has clear, achievable goals.</a:t>
            </a:r>
          </a:p>
          <a:p>
            <a:pPr marL="1137692">
              <a:lnSpc>
                <a:spcPct val="120000"/>
              </a:lnSpc>
            </a:pPr>
            <a:r>
              <a:rPr lang="en-US" sz="4400" dirty="0"/>
              <a:t>Is aligned with the PI’s overarching career trajectory and needs of PI’s research. </a:t>
            </a:r>
          </a:p>
          <a:p>
            <a:pPr marL="1137692">
              <a:lnSpc>
                <a:spcPct val="120000"/>
              </a:lnSpc>
              <a:spcAft>
                <a:spcPts val="1200"/>
              </a:spcAft>
            </a:pPr>
            <a:r>
              <a:rPr lang="en-US" sz="4400" dirty="0"/>
              <a:t>Is integrated with or reflective of the research plan (and is not an afterthought!).</a:t>
            </a:r>
          </a:p>
          <a:p>
            <a:pPr marL="0" indent="0">
              <a:lnSpc>
                <a:spcPct val="120000"/>
              </a:lnSpc>
              <a:spcAft>
                <a:spcPts val="1200"/>
              </a:spcAft>
              <a:buNone/>
            </a:pPr>
            <a:r>
              <a:rPr lang="en-US" sz="4400" dirty="0"/>
              <a:t>Include mentor(s) with the relevant knowledge and experience and enough time to devote to mentoring.</a:t>
            </a:r>
          </a:p>
          <a:p>
            <a:pPr marL="0" indent="0">
              <a:lnSpc>
                <a:spcPct val="120000"/>
              </a:lnSpc>
              <a:spcAft>
                <a:spcPts val="1200"/>
              </a:spcAft>
              <a:buNone/>
            </a:pPr>
            <a:r>
              <a:rPr lang="en-US" sz="4400" dirty="0"/>
              <a:t>Contact your proposed mentor(s) to discuss your research and career development plans, to receive their feedback on draft application material, and to write a letter of agreement to be your mentor for inclusion in the application.   </a:t>
            </a:r>
          </a:p>
          <a:p>
            <a:pPr marL="0" indent="0">
              <a:lnSpc>
                <a:spcPct val="120000"/>
              </a:lnSpc>
              <a:spcAft>
                <a:spcPts val="1200"/>
              </a:spcAft>
              <a:buNone/>
            </a:pPr>
            <a:endParaRPr lang="en-US" sz="4400" dirty="0"/>
          </a:p>
          <a:p>
            <a:pPr marL="1980804" lvl="1" indent="-909774">
              <a:lnSpc>
                <a:spcPct val="120000"/>
              </a:lnSpc>
            </a:pPr>
            <a:endParaRPr lang="en-US" sz="4400" dirty="0">
              <a:latin typeface="Publico Text" panose="02040502060504060203" pitchFamily="18" charset="0"/>
            </a:endParaRPr>
          </a:p>
          <a:p>
            <a:pPr marL="1980804" lvl="1" indent="-909774">
              <a:lnSpc>
                <a:spcPct val="120000"/>
              </a:lnSpc>
            </a:pPr>
            <a:endParaRPr lang="en-US" sz="4400" dirty="0">
              <a:latin typeface="Publico Text" panose="02040502060504060203" pitchFamily="18" charset="0"/>
            </a:endParaRPr>
          </a:p>
        </p:txBody>
      </p:sp>
      <p:sp>
        <p:nvSpPr>
          <p:cNvPr id="3" name="Slide Number Placeholder 2">
            <a:extLst>
              <a:ext uri="{FF2B5EF4-FFF2-40B4-BE49-F238E27FC236}">
                <a16:creationId xmlns:a16="http://schemas.microsoft.com/office/drawing/2014/main" id="{0CBDE356-332A-4664-B92A-72D6CD992146}"/>
              </a:ext>
              <a:ext uri="{C183D7F6-B498-43B3-948B-1728B52AA6E4}">
                <adec:decorative xmlns:adec="http://schemas.microsoft.com/office/drawing/2017/decorative" val="1"/>
              </a:ext>
            </a:extLst>
          </p:cNvPr>
          <p:cNvSpPr>
            <a:spLocks noGrp="1"/>
          </p:cNvSpPr>
          <p:nvPr>
            <p:ph type="sldNum" sz="quarter" idx="12"/>
          </p:nvPr>
        </p:nvSpPr>
        <p:spPr>
          <a:xfrm>
            <a:off x="45351901" y="25172784"/>
            <a:ext cx="1901624" cy="1464730"/>
          </a:xfrm>
          <a:prstGeom prst="rect">
            <a:avLst/>
          </a:prstGeom>
        </p:spPr>
        <p:txBody>
          <a:bodyPr vert="horz" lIns="182880" tIns="91440" rIns="182880" bIns="91440" rtlCol="0" anchor="ctr"/>
          <a:lstStyle>
            <a:defPPr>
              <a:defRPr lang="en-US"/>
            </a:defPPr>
            <a:lvl1pPr marL="0" algn="r" defTabSz="2438522" rtl="0" eaLnBrk="1" latinLnBrk="0" hangingPunct="1">
              <a:defRPr lang="en-US" sz="4266" b="0" i="0" kern="1200">
                <a:solidFill>
                  <a:srgbClr val="576F7F"/>
                </a:solidFill>
                <a:latin typeface="Times New Roman" panose="02020603050405020304" pitchFamily="18" charset="0"/>
                <a:ea typeface="+mn-ea"/>
                <a:cs typeface="Times New Roman" panose="02020603050405020304" pitchFamily="18" charset="0"/>
              </a:defRPr>
            </a:lvl1pPr>
            <a:lvl2pPr marL="2438522" algn="l" defTabSz="2438522" rtl="0" eaLnBrk="1" latinLnBrk="0" hangingPunct="1">
              <a:defRPr sz="9600" kern="1200">
                <a:solidFill>
                  <a:schemeClr val="tx1"/>
                </a:solidFill>
                <a:latin typeface="+mn-lt"/>
                <a:ea typeface="+mn-ea"/>
                <a:cs typeface="+mn-cs"/>
              </a:defRPr>
            </a:lvl2pPr>
            <a:lvl3pPr marL="4877044" algn="l" defTabSz="2438522" rtl="0" eaLnBrk="1" latinLnBrk="0" hangingPunct="1">
              <a:defRPr sz="9600" kern="1200">
                <a:solidFill>
                  <a:schemeClr val="tx1"/>
                </a:solidFill>
                <a:latin typeface="+mn-lt"/>
                <a:ea typeface="+mn-ea"/>
                <a:cs typeface="+mn-cs"/>
              </a:defRPr>
            </a:lvl3pPr>
            <a:lvl4pPr marL="7315566" algn="l" defTabSz="2438522" rtl="0" eaLnBrk="1" latinLnBrk="0" hangingPunct="1">
              <a:defRPr sz="9600" kern="1200">
                <a:solidFill>
                  <a:schemeClr val="tx1"/>
                </a:solidFill>
                <a:latin typeface="+mn-lt"/>
                <a:ea typeface="+mn-ea"/>
                <a:cs typeface="+mn-cs"/>
              </a:defRPr>
            </a:lvl4pPr>
            <a:lvl5pPr marL="9754088" algn="l" defTabSz="2438522" rtl="0" eaLnBrk="1" latinLnBrk="0" hangingPunct="1">
              <a:defRPr sz="9600" kern="1200">
                <a:solidFill>
                  <a:schemeClr val="tx1"/>
                </a:solidFill>
                <a:latin typeface="+mn-lt"/>
                <a:ea typeface="+mn-ea"/>
                <a:cs typeface="+mn-cs"/>
              </a:defRPr>
            </a:lvl5pPr>
            <a:lvl6pPr marL="12192610" algn="l" defTabSz="2438522" rtl="0" eaLnBrk="1" latinLnBrk="0" hangingPunct="1">
              <a:defRPr sz="9600" kern="1200">
                <a:solidFill>
                  <a:schemeClr val="tx1"/>
                </a:solidFill>
                <a:latin typeface="+mn-lt"/>
                <a:ea typeface="+mn-ea"/>
                <a:cs typeface="+mn-cs"/>
              </a:defRPr>
            </a:lvl6pPr>
            <a:lvl7pPr marL="14631132" algn="l" defTabSz="2438522" rtl="0" eaLnBrk="1" latinLnBrk="0" hangingPunct="1">
              <a:defRPr sz="9600" kern="1200">
                <a:solidFill>
                  <a:schemeClr val="tx1"/>
                </a:solidFill>
                <a:latin typeface="+mn-lt"/>
                <a:ea typeface="+mn-ea"/>
                <a:cs typeface="+mn-cs"/>
              </a:defRPr>
            </a:lvl7pPr>
            <a:lvl8pPr marL="17069654" algn="l" defTabSz="2438522" rtl="0" eaLnBrk="1" latinLnBrk="0" hangingPunct="1">
              <a:defRPr sz="9600" kern="1200">
                <a:solidFill>
                  <a:schemeClr val="tx1"/>
                </a:solidFill>
                <a:latin typeface="+mn-lt"/>
                <a:ea typeface="+mn-ea"/>
                <a:cs typeface="+mn-cs"/>
              </a:defRPr>
            </a:lvl8pPr>
            <a:lvl9pPr marL="19508176" algn="l" defTabSz="2438522" rtl="0" eaLnBrk="1" latinLnBrk="0" hangingPunct="1">
              <a:defRPr sz="9600" kern="1200">
                <a:solidFill>
                  <a:schemeClr val="tx1"/>
                </a:solidFill>
                <a:latin typeface="+mn-lt"/>
                <a:ea typeface="+mn-ea"/>
                <a:cs typeface="+mn-cs"/>
              </a:defRPr>
            </a:lvl9pPr>
          </a:lstStyle>
          <a:p>
            <a:fld id="{BA8CF1B3-96A0-D24B-B5C9-B5B93FF4523E}" type="slidenum">
              <a:rPr lang="uk-UA" smtClean="0"/>
              <a:pPr/>
              <a:t>29</a:t>
            </a:fld>
            <a:endParaRPr lang="uk-UA" dirty="0"/>
          </a:p>
        </p:txBody>
      </p:sp>
      <p:sp>
        <p:nvSpPr>
          <p:cNvPr id="5" name="Slide Number Placeholder 2">
            <a:extLst>
              <a:ext uri="{FF2B5EF4-FFF2-40B4-BE49-F238E27FC236}">
                <a16:creationId xmlns:a16="http://schemas.microsoft.com/office/drawing/2014/main" id="{E663BC7D-EA64-E3B6-6B3D-C89AB6EF8E06}"/>
              </a:ext>
            </a:extLst>
          </p:cNvPr>
          <p:cNvSpPr txBox="1">
            <a:spLocks/>
          </p:cNvSpPr>
          <p:nvPr/>
        </p:nvSpPr>
        <p:spPr>
          <a:xfrm>
            <a:off x="22672999" y="12585649"/>
            <a:ext cx="950688" cy="732270"/>
          </a:xfrm>
          <a:prstGeom prst="rect">
            <a:avLst/>
          </a:prstGeom>
        </p:spPr>
        <p:txBody>
          <a:bodyPr vert="horz" lIns="91428" tIns="45714" rIns="91428" bIns="45714" rtlCol="0" anchor="ctr"/>
          <a:lstStyle>
            <a:defPPr>
              <a:defRPr lang="en-US"/>
            </a:defPPr>
            <a:lvl1pPr algn="r" defTabSz="1219200" rtl="0" eaLnBrk="0" fontAlgn="base" hangingPunct="0">
              <a:spcBef>
                <a:spcPct val="0"/>
              </a:spcBef>
              <a:spcAft>
                <a:spcPct val="0"/>
              </a:spcAft>
              <a:defRPr lang="en-US" sz="2132" b="0" i="0" kern="1200">
                <a:solidFill>
                  <a:srgbClr val="576F7F"/>
                </a:solidFill>
                <a:latin typeface="Georgia" panose="02040502050405020303"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218774" eaLnBrk="1" fontAlgn="auto" hangingPunct="1">
              <a:spcBef>
                <a:spcPts val="0"/>
              </a:spcBef>
              <a:spcAft>
                <a:spcPts val="0"/>
              </a:spcAft>
            </a:pPr>
            <a:fld id="{BA8CF1B3-96A0-D24B-B5C9-B5B93FF4523E}" type="slidenum">
              <a:rPr lang="uk-UA">
                <a:latin typeface="Times" panose="02020603050405020304" pitchFamily="18" charset="0"/>
                <a:cs typeface="Times" panose="02020603050405020304" pitchFamily="18" charset="0"/>
              </a:rPr>
              <a:pPr defTabSz="1218774" eaLnBrk="1" fontAlgn="auto" hangingPunct="1">
                <a:spcBef>
                  <a:spcPts val="0"/>
                </a:spcBef>
                <a:spcAft>
                  <a:spcPts val="0"/>
                </a:spcAft>
              </a:pPr>
              <a:t>29</a:t>
            </a:fld>
            <a:endParaRPr lang="uk-UA">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33312703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23F8D-D7B3-96B9-B63D-BCF400BF9D6A}"/>
              </a:ext>
            </a:extLst>
          </p:cNvPr>
          <p:cNvSpPr>
            <a:spLocks noGrp="1"/>
          </p:cNvSpPr>
          <p:nvPr>
            <p:ph type="ctrTitle"/>
          </p:nvPr>
        </p:nvSpPr>
        <p:spPr/>
        <p:txBody>
          <a:bodyPr>
            <a:noAutofit/>
          </a:bodyPr>
          <a:lstStyle/>
          <a:p>
            <a:r>
              <a:rPr lang="en-US" sz="9000">
                <a:latin typeface="Times" panose="02020603050405020304" pitchFamily="18" charset="0"/>
                <a:cs typeface="Times" panose="02020603050405020304" pitchFamily="18" charset="0"/>
              </a:rPr>
              <a:t>The NCER Mission</a:t>
            </a:r>
          </a:p>
        </p:txBody>
      </p:sp>
      <p:sp>
        <p:nvSpPr>
          <p:cNvPr id="5" name="Text Placeholder 4">
            <a:extLst>
              <a:ext uri="{FF2B5EF4-FFF2-40B4-BE49-F238E27FC236}">
                <a16:creationId xmlns:a16="http://schemas.microsoft.com/office/drawing/2014/main" id="{5EF8F281-B86C-2F1C-085E-1007955BE23E}"/>
              </a:ext>
            </a:extLst>
          </p:cNvPr>
          <p:cNvSpPr>
            <a:spLocks noGrp="1"/>
          </p:cNvSpPr>
          <p:nvPr>
            <p:ph type="body" sz="quarter" idx="14"/>
          </p:nvPr>
        </p:nvSpPr>
        <p:spPr>
          <a:xfrm>
            <a:off x="1144586" y="3152752"/>
            <a:ext cx="12029547" cy="7607594"/>
          </a:xfrm>
        </p:spPr>
        <p:txBody>
          <a:bodyPr>
            <a:normAutofit fontScale="92500" lnSpcReduction="20000"/>
          </a:bodyPr>
          <a:lstStyle/>
          <a:p>
            <a:pPr>
              <a:spcBef>
                <a:spcPts val="600"/>
              </a:spcBef>
              <a:spcAft>
                <a:spcPts val="3000"/>
              </a:spcAft>
            </a:pPr>
            <a:r>
              <a:rPr lang="en-US" dirty="0">
                <a:cs typeface="Times New Roman"/>
              </a:rPr>
              <a:t>Established by the Education Sciences Reform Act of 2002 (ESRA – P.L. 107-279).</a:t>
            </a:r>
          </a:p>
          <a:p>
            <a:pPr>
              <a:spcBef>
                <a:spcPts val="600"/>
              </a:spcBef>
              <a:spcAft>
                <a:spcPts val="3000"/>
              </a:spcAft>
            </a:pPr>
            <a:r>
              <a:rPr lang="en-US" dirty="0">
                <a:cs typeface="Times New Roman"/>
              </a:rPr>
              <a:t>Supports field-initiated research to: </a:t>
            </a:r>
            <a:endParaRPr lang="en-US" dirty="0"/>
          </a:p>
          <a:p>
            <a:pPr lvl="1" indent="-909320">
              <a:spcBef>
                <a:spcPts val="600"/>
              </a:spcBef>
              <a:spcAft>
                <a:spcPts val="3000"/>
              </a:spcAft>
            </a:pPr>
            <a:r>
              <a:rPr lang="en-US" sz="4400" dirty="0">
                <a:latin typeface="Publico Text" panose="02040502060504060203" pitchFamily="18" charset="0"/>
                <a:cs typeface="Times"/>
              </a:rPr>
              <a:t>Expand understanding of learners from PreK through postsecondary and adult education.</a:t>
            </a:r>
          </a:p>
          <a:p>
            <a:pPr lvl="1" indent="-909320">
              <a:spcBef>
                <a:spcPts val="600"/>
              </a:spcBef>
              <a:spcAft>
                <a:spcPts val="3000"/>
              </a:spcAft>
            </a:pPr>
            <a:r>
              <a:rPr lang="en-US" sz="4400" dirty="0">
                <a:latin typeface="Publico Text" panose="02040502060504060203" pitchFamily="18" charset="0"/>
                <a:cs typeface="Times New Roman"/>
              </a:rPr>
              <a:t>Improve academic achievement and attainment and access to educational opportunities for all learners, with a particular focus on low-performing learners and those lacking access to high-quality educational opportunities. </a:t>
            </a:r>
            <a:endParaRPr lang="en-US" sz="4400" dirty="0">
              <a:latin typeface="Publico Text" panose="02040502060504060203" pitchFamily="18" charset="0"/>
              <a:cs typeface="Times" panose="02020603050405020304" pitchFamily="18" charset="0"/>
            </a:endParaRPr>
          </a:p>
          <a:p>
            <a:pPr>
              <a:spcBef>
                <a:spcPts val="600"/>
              </a:spcBef>
              <a:spcAft>
                <a:spcPts val="600"/>
              </a:spcAft>
            </a:pPr>
            <a:endParaRPr lang="en-US" sz="4400" dirty="0">
              <a:latin typeface="Times" panose="02020603050405020304" pitchFamily="18" charset="0"/>
              <a:cs typeface="Times" panose="02020603050405020304" pitchFamily="18" charset="0"/>
            </a:endParaRPr>
          </a:p>
          <a:p>
            <a:endParaRPr lang="en-US" dirty="0">
              <a:latin typeface="Times" panose="02020603050405020304" pitchFamily="18" charset="0"/>
              <a:cs typeface="Times" panose="02020603050405020304" pitchFamily="18" charset="0"/>
            </a:endParaRPr>
          </a:p>
        </p:txBody>
      </p:sp>
      <p:sp>
        <p:nvSpPr>
          <p:cNvPr id="6" name="Slide Number Placeholder 5">
            <a:extLst>
              <a:ext uri="{FF2B5EF4-FFF2-40B4-BE49-F238E27FC236}">
                <a16:creationId xmlns:a16="http://schemas.microsoft.com/office/drawing/2014/main" id="{BC039670-0AF8-3789-680B-6972D0D8EA9D}"/>
              </a:ext>
            </a:extLst>
          </p:cNvPr>
          <p:cNvSpPr>
            <a:spLocks noGrp="1"/>
          </p:cNvSpPr>
          <p:nvPr>
            <p:ph type="sldNum" sz="quarter" idx="15"/>
          </p:nvPr>
        </p:nvSpPr>
        <p:spPr>
          <a:xfrm>
            <a:off x="22674263" y="12585700"/>
            <a:ext cx="950912" cy="733425"/>
          </a:xfrm>
          <a:prstGeom prst="rect">
            <a:avLst/>
          </a:prstGeom>
        </p:spPr>
        <p:txBody>
          <a:bodyPr vert="horz" lIns="91440" tIns="45720" rIns="91440" bIns="45720" rtlCol="0" anchor="ctr"/>
          <a:lstStyle>
            <a:defPPr>
              <a:defRPr lang="en-US"/>
            </a:defPPr>
            <a:lvl1pPr algn="r" defTabSz="1219261" rtl="0" eaLnBrk="1" fontAlgn="auto" hangingPunct="1">
              <a:spcBef>
                <a:spcPts val="0"/>
              </a:spcBef>
              <a:spcAft>
                <a:spcPts val="0"/>
              </a:spcAft>
              <a:defRPr lang="en-US" sz="2133" b="0" i="0" kern="1200">
                <a:solidFill>
                  <a:srgbClr val="576F7F"/>
                </a:solidFill>
                <a:latin typeface="Times New Roman" panose="02020603050405020304"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a:defRPr/>
            </a:pPr>
            <a:fld id="{F291A2CF-56B5-42A8-91BD-66D2896C4DE4}" type="slidenum">
              <a:rPr lang="uk-UA" smtClean="0"/>
              <a:pPr>
                <a:defRPr/>
              </a:pPr>
              <a:t>3</a:t>
            </a:fld>
            <a:endParaRPr lang="uk-UA" dirty="0"/>
          </a:p>
        </p:txBody>
      </p:sp>
      <p:pic>
        <p:nvPicPr>
          <p:cNvPr id="3" name="Picture Placeholder 8" descr="Picture of a diverse set of small children smiling for the camera. ">
            <a:extLst>
              <a:ext uri="{FF2B5EF4-FFF2-40B4-BE49-F238E27FC236}">
                <a16:creationId xmlns:a16="http://schemas.microsoft.com/office/drawing/2014/main" id="{B2D323C1-8BEA-0C32-698F-EC547F3692FA}"/>
              </a:ext>
            </a:extLst>
          </p:cNvPr>
          <p:cNvPicPr>
            <a:picLocks noChangeAspect="1"/>
          </p:cNvPicPr>
          <p:nvPr/>
        </p:nvPicPr>
        <p:blipFill>
          <a:blip r:embed="rId3"/>
          <a:srcRect l="4558" r="4558"/>
          <a:stretch>
            <a:fillRect/>
          </a:stretch>
        </p:blipFill>
        <p:spPr>
          <a:xfrm>
            <a:off x="14402811" y="2909957"/>
            <a:ext cx="8822156" cy="8518854"/>
          </a:xfrm>
          <a:prstGeom prst="rect">
            <a:avLst/>
          </a:prstGeom>
        </p:spPr>
      </p:pic>
    </p:spTree>
    <p:extLst>
      <p:ext uri="{BB962C8B-B14F-4D97-AF65-F5344CB8AC3E}">
        <p14:creationId xmlns:p14="http://schemas.microsoft.com/office/powerpoint/2010/main" val="29989610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3">
            <a:extLst>
              <a:ext uri="{FF2B5EF4-FFF2-40B4-BE49-F238E27FC236}">
                <a16:creationId xmlns:a16="http://schemas.microsoft.com/office/drawing/2014/main" id="{76E6AE7F-6C66-474B-F8F4-D723E49CBBCC}"/>
              </a:ext>
            </a:extLst>
          </p:cNvPr>
          <p:cNvSpPr>
            <a:spLocks noGrp="1" noChangeArrowheads="1"/>
          </p:cNvSpPr>
          <p:nvPr>
            <p:ph type="ctrTitle"/>
          </p:nvPr>
        </p:nvSpPr>
        <p:spPr>
          <a:xfrm>
            <a:off x="1146025" y="1143745"/>
            <a:ext cx="22095124" cy="1219042"/>
          </a:xfrm>
        </p:spPr>
        <p:txBody>
          <a:bodyPr>
            <a:noAutofit/>
          </a:bodyPr>
          <a:lstStyle/>
          <a:p>
            <a:pPr eaLnBrk="1" hangingPunct="1"/>
            <a:r>
              <a:rPr altLang="en-US" sz="9000">
                <a:latin typeface="Times" panose="02020603050405020304" pitchFamily="18" charset="0"/>
                <a:cs typeface="Times" panose="02020603050405020304" pitchFamily="18" charset="0"/>
              </a:rPr>
              <a:t>Know Yourself</a:t>
            </a:r>
          </a:p>
        </p:txBody>
      </p:sp>
      <p:sp>
        <p:nvSpPr>
          <p:cNvPr id="5" name="Text Placeholder 4">
            <a:extLst>
              <a:ext uri="{FF2B5EF4-FFF2-40B4-BE49-F238E27FC236}">
                <a16:creationId xmlns:a16="http://schemas.microsoft.com/office/drawing/2014/main" id="{2185C3ED-655B-4CE2-F4B7-43A536CBCF55}"/>
              </a:ext>
            </a:extLst>
          </p:cNvPr>
          <p:cNvSpPr>
            <a:spLocks noGrp="1"/>
          </p:cNvSpPr>
          <p:nvPr>
            <p:ph type="body" sz="quarter" idx="14"/>
          </p:nvPr>
        </p:nvSpPr>
        <p:spPr>
          <a:xfrm>
            <a:off x="1146025" y="3153259"/>
            <a:ext cx="22095124" cy="6201756"/>
          </a:xfrm>
        </p:spPr>
        <p:txBody>
          <a:bodyPr rtlCol="0">
            <a:normAutofit/>
          </a:bodyPr>
          <a:lstStyle/>
          <a:p>
            <a:pPr>
              <a:spcAft>
                <a:spcPts val="3000"/>
              </a:spcAft>
              <a:defRPr/>
            </a:pPr>
            <a:r>
              <a:rPr lang="en-US" altLang="en-US" sz="4400">
                <a:latin typeface="Times" panose="02020603050405020304" pitchFamily="18" charset="0"/>
                <a:cs typeface="Times" panose="02020603050405020304" pitchFamily="18" charset="0"/>
              </a:rPr>
              <a:t>Preparing a grant application is part of building your program of research.</a:t>
            </a:r>
          </a:p>
          <a:p>
            <a:pPr>
              <a:spcAft>
                <a:spcPts val="3000"/>
              </a:spcAft>
              <a:defRPr/>
            </a:pPr>
            <a:r>
              <a:rPr lang="en-US" altLang="en-US" sz="4400">
                <a:latin typeface="Times" panose="02020603050405020304" pitchFamily="18" charset="0"/>
                <a:cs typeface="Times" panose="02020603050405020304" pitchFamily="18" charset="0"/>
              </a:rPr>
              <a:t>Be planful – think about how your proposed work fits into your past, present, and future program of research.</a:t>
            </a:r>
          </a:p>
          <a:p>
            <a:pPr>
              <a:spcAft>
                <a:spcPts val="3000"/>
              </a:spcAft>
              <a:defRPr/>
            </a:pPr>
            <a:r>
              <a:rPr lang="en-US" altLang="en-US" sz="4400">
                <a:latin typeface="Times" panose="02020603050405020304" pitchFamily="18" charset="0"/>
                <a:cs typeface="Times" panose="02020603050405020304" pitchFamily="18" charset="0"/>
              </a:rPr>
              <a:t>Does this work connect to the IES mission of supporting the building of evidence for learners from early childhood to postsecondary and beyond?</a:t>
            </a:r>
          </a:p>
          <a:p>
            <a:pPr eaLnBrk="1" hangingPunct="1">
              <a:defRPr/>
            </a:pPr>
            <a:endParaRPr lang="en-US" sz="440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14879194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A1C07-BC62-4124-ADE0-53D6724A46A7}"/>
              </a:ext>
            </a:extLst>
          </p:cNvPr>
          <p:cNvSpPr>
            <a:spLocks noGrp="1"/>
          </p:cNvSpPr>
          <p:nvPr>
            <p:ph type="ctrTitle"/>
          </p:nvPr>
        </p:nvSpPr>
        <p:spPr/>
        <p:txBody>
          <a:bodyPr>
            <a:noAutofit/>
          </a:bodyPr>
          <a:lstStyle/>
          <a:p>
            <a:r>
              <a:rPr lang="en-US" sz="9000" dirty="0">
                <a:solidFill>
                  <a:srgbClr val="657179"/>
                </a:solidFill>
              </a:rPr>
              <a:t>Role of Program Officers</a:t>
            </a:r>
          </a:p>
        </p:txBody>
      </p:sp>
      <p:sp>
        <p:nvSpPr>
          <p:cNvPr id="4" name="Text Placeholder 3">
            <a:extLst>
              <a:ext uri="{FF2B5EF4-FFF2-40B4-BE49-F238E27FC236}">
                <a16:creationId xmlns:a16="http://schemas.microsoft.com/office/drawing/2014/main" id="{91B4B8A7-F1C3-491C-8A24-F1B54CB386B1}"/>
              </a:ext>
            </a:extLst>
          </p:cNvPr>
          <p:cNvSpPr>
            <a:spLocks noGrp="1"/>
          </p:cNvSpPr>
          <p:nvPr>
            <p:ph type="body" sz="quarter" idx="14"/>
          </p:nvPr>
        </p:nvSpPr>
        <p:spPr>
          <a:xfrm>
            <a:off x="1147467" y="2915167"/>
            <a:ext cx="21603888" cy="9118078"/>
          </a:xfrm>
        </p:spPr>
        <p:txBody>
          <a:bodyPr>
            <a:normAutofit/>
          </a:bodyPr>
          <a:lstStyle/>
          <a:p>
            <a:pPr>
              <a:spcAft>
                <a:spcPts val="3600"/>
              </a:spcAft>
            </a:pPr>
            <a:r>
              <a:rPr lang="en-US" sz="4400" dirty="0">
                <a:solidFill>
                  <a:srgbClr val="657179"/>
                </a:solidFill>
                <a:cs typeface="Times New Roman"/>
              </a:rPr>
              <a:t>We can discuss research ideas and help applicants identify appropriate grant competitions. </a:t>
            </a:r>
            <a:endParaRPr lang="en-US" sz="4400" dirty="0">
              <a:solidFill>
                <a:srgbClr val="657179"/>
              </a:solidFill>
            </a:endParaRPr>
          </a:p>
          <a:p>
            <a:pPr>
              <a:spcAft>
                <a:spcPts val="3600"/>
              </a:spcAft>
            </a:pPr>
            <a:r>
              <a:rPr lang="en-US" sz="4400" dirty="0">
                <a:solidFill>
                  <a:srgbClr val="657179"/>
                </a:solidFill>
                <a:cs typeface="Times New Roman"/>
              </a:rPr>
              <a:t>We respond to letters of intent.</a:t>
            </a:r>
          </a:p>
          <a:p>
            <a:pPr marL="571386" indent="-571386">
              <a:spcAft>
                <a:spcPts val="3600"/>
              </a:spcAft>
            </a:pPr>
            <a:r>
              <a:rPr lang="en-US" sz="4400" dirty="0">
                <a:solidFill>
                  <a:srgbClr val="657179"/>
                </a:solidFill>
                <a:cs typeface="Times New Roman"/>
              </a:rPr>
              <a:t>We can provide feedback on drafts of applications.</a:t>
            </a:r>
          </a:p>
          <a:p>
            <a:pPr marL="571386" indent="-571386">
              <a:spcAft>
                <a:spcPts val="3600"/>
              </a:spcAft>
            </a:pPr>
            <a:r>
              <a:rPr lang="en-US" sz="4400" dirty="0">
                <a:solidFill>
                  <a:srgbClr val="657179"/>
                </a:solidFill>
                <a:cs typeface="Times New Roman"/>
              </a:rPr>
              <a:t>We can also discuss peer reviewer comments and provide feedback on how to respond to reviewers if resubmitting.</a:t>
            </a:r>
          </a:p>
          <a:p>
            <a:pPr marL="571386" indent="-571386">
              <a:spcAft>
                <a:spcPts val="3600"/>
              </a:spcAft>
            </a:pPr>
            <a:r>
              <a:rPr lang="en-US" sz="4400" dirty="0">
                <a:solidFill>
                  <a:srgbClr val="657179"/>
                </a:solidFill>
                <a:cs typeface="Times New Roman"/>
              </a:rPr>
              <a:t>You can contact us at any time of year to discuss your project idea (then you will have a head start when a new RFA is released).</a:t>
            </a:r>
          </a:p>
          <a:p>
            <a:pPr marL="571386" indent="-571386">
              <a:spcAft>
                <a:spcPts val="3600"/>
              </a:spcAft>
            </a:pPr>
            <a:endParaRPr lang="en-US" sz="4400" dirty="0">
              <a:solidFill>
                <a:schemeClr val="tx2"/>
              </a:solidFill>
            </a:endParaRPr>
          </a:p>
        </p:txBody>
      </p:sp>
      <p:sp>
        <p:nvSpPr>
          <p:cNvPr id="5" name="Slide Number Placeholder 2">
            <a:extLst>
              <a:ext uri="{FF2B5EF4-FFF2-40B4-BE49-F238E27FC236}">
                <a16:creationId xmlns:a16="http://schemas.microsoft.com/office/drawing/2014/main" id="{4984E5BC-8BD8-FE05-6E71-A6548B44E0EE}"/>
              </a:ext>
            </a:extLst>
          </p:cNvPr>
          <p:cNvSpPr txBox="1">
            <a:spLocks/>
          </p:cNvSpPr>
          <p:nvPr/>
        </p:nvSpPr>
        <p:spPr>
          <a:xfrm>
            <a:off x="22672997" y="12585651"/>
            <a:ext cx="950688" cy="732270"/>
          </a:xfrm>
          <a:prstGeom prst="rect">
            <a:avLst/>
          </a:prstGeom>
        </p:spPr>
        <p:txBody>
          <a:bodyPr vert="horz" lIns="91428" tIns="45714" rIns="91428" bIns="45714" rtlCol="0" anchor="ctr"/>
          <a:lstStyle>
            <a:defPPr>
              <a:defRPr lang="en-US"/>
            </a:defPPr>
            <a:lvl1pPr algn="r" defTabSz="1219200" rtl="0" eaLnBrk="0" fontAlgn="base" hangingPunct="0">
              <a:spcBef>
                <a:spcPct val="0"/>
              </a:spcBef>
              <a:spcAft>
                <a:spcPct val="0"/>
              </a:spcAft>
              <a:defRPr lang="en-US" sz="1600" b="0" i="0" kern="1200">
                <a:solidFill>
                  <a:srgbClr val="576F7F"/>
                </a:solidFill>
                <a:latin typeface="Times New Roman" panose="02020603050405020304" pitchFamily="18" charset="0"/>
                <a:ea typeface="+mn-ea"/>
                <a:cs typeface="Times New Roman" panose="02020603050405020304" pitchFamily="18" charset="0"/>
              </a:defRPr>
            </a:lvl1pPr>
            <a:lvl2pPr marL="1219200" indent="-762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2pPr>
            <a:lvl3pPr marL="2438400" indent="-1524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3pPr>
            <a:lvl4pPr marL="3657600" indent="-2286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4pPr>
            <a:lvl5pPr marL="4876800" indent="-3048000" algn="l" defTabSz="1219200" rtl="0" eaLnBrk="0" fontAlgn="base" hangingPunct="0">
              <a:spcBef>
                <a:spcPct val="0"/>
              </a:spcBef>
              <a:spcAft>
                <a:spcPct val="0"/>
              </a:spcAft>
              <a:defRPr sz="4800" kern="1200">
                <a:solidFill>
                  <a:schemeClr val="tx1"/>
                </a:solidFill>
                <a:latin typeface="Arial" panose="020B0604020202020204" pitchFamily="34" charset="0"/>
                <a:ea typeface="+mn-ea"/>
                <a:cs typeface="+mn-cs"/>
              </a:defRPr>
            </a:lvl5pPr>
            <a:lvl6pPr marL="2286000" algn="l" defTabSz="914400" rtl="0" eaLnBrk="1" latinLnBrk="0" hangingPunct="1">
              <a:defRPr sz="4800" kern="1200">
                <a:solidFill>
                  <a:schemeClr val="tx1"/>
                </a:solidFill>
                <a:latin typeface="Arial" panose="020B0604020202020204" pitchFamily="34" charset="0"/>
                <a:ea typeface="+mn-ea"/>
                <a:cs typeface="+mn-cs"/>
              </a:defRPr>
            </a:lvl6pPr>
            <a:lvl7pPr marL="2743200" algn="l" defTabSz="914400" rtl="0" eaLnBrk="1" latinLnBrk="0" hangingPunct="1">
              <a:defRPr sz="4800" kern="1200">
                <a:solidFill>
                  <a:schemeClr val="tx1"/>
                </a:solidFill>
                <a:latin typeface="Arial" panose="020B0604020202020204" pitchFamily="34" charset="0"/>
                <a:ea typeface="+mn-ea"/>
                <a:cs typeface="+mn-cs"/>
              </a:defRPr>
            </a:lvl7pPr>
            <a:lvl8pPr marL="3200400" algn="l" defTabSz="914400" rtl="0" eaLnBrk="1" latinLnBrk="0" hangingPunct="1">
              <a:defRPr sz="4800" kern="1200">
                <a:solidFill>
                  <a:schemeClr val="tx1"/>
                </a:solidFill>
                <a:latin typeface="Arial" panose="020B0604020202020204" pitchFamily="34" charset="0"/>
                <a:ea typeface="+mn-ea"/>
                <a:cs typeface="+mn-cs"/>
              </a:defRPr>
            </a:lvl8pPr>
            <a:lvl9pPr marL="3657600" algn="l" defTabSz="914400" rtl="0" eaLnBrk="1" latinLnBrk="0" hangingPunct="1">
              <a:defRPr sz="4800" kern="1200">
                <a:solidFill>
                  <a:schemeClr val="tx1"/>
                </a:solidFill>
                <a:latin typeface="Arial" panose="020B0604020202020204" pitchFamily="34" charset="0"/>
                <a:ea typeface="+mn-ea"/>
                <a:cs typeface="+mn-cs"/>
              </a:defRPr>
            </a:lvl9pPr>
          </a:lstStyle>
          <a:p>
            <a:pPr defTabSz="1828434" eaLnBrk="1" fontAlgn="auto" hangingPunct="1">
              <a:spcBef>
                <a:spcPts val="0"/>
              </a:spcBef>
              <a:spcAft>
                <a:spcPts val="0"/>
              </a:spcAft>
              <a:defRPr/>
            </a:pPr>
            <a:fld id="{BA8CF1B3-96A0-D24B-B5C9-B5B93FF4523E}" type="slidenum">
              <a:rPr lang="uk-UA" sz="2130"/>
              <a:pPr defTabSz="1828434" eaLnBrk="1" fontAlgn="auto" hangingPunct="1">
                <a:spcBef>
                  <a:spcPts val="0"/>
                </a:spcBef>
                <a:spcAft>
                  <a:spcPts val="0"/>
                </a:spcAft>
                <a:defRPr/>
              </a:pPr>
              <a:t>31</a:t>
            </a:fld>
            <a:endParaRPr lang="uk-UA" sz="2130" dirty="0"/>
          </a:p>
        </p:txBody>
      </p:sp>
    </p:spTree>
    <p:extLst>
      <p:ext uri="{BB962C8B-B14F-4D97-AF65-F5344CB8AC3E}">
        <p14:creationId xmlns:p14="http://schemas.microsoft.com/office/powerpoint/2010/main" val="11999578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0B86A4B-8F6E-840A-5724-5DCD0BC99BA7}"/>
              </a:ext>
              <a:ext uri="{C183D7F6-B498-43B3-948B-1728B52AA6E4}">
                <adec:decorative xmlns:adec="http://schemas.microsoft.com/office/drawing/2017/decorative" val="1"/>
              </a:ext>
            </a:extLst>
          </p:cNvPr>
          <p:cNvSpPr/>
          <p:nvPr/>
        </p:nvSpPr>
        <p:spPr>
          <a:xfrm>
            <a:off x="-19051" y="389165"/>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6782" y="5339655"/>
            <a:ext cx="7976754" cy="1957635"/>
          </a:xfrm>
        </p:spPr>
        <p:txBody>
          <a:bodyPr>
            <a:noAutofit/>
          </a:bodyPr>
          <a:lstStyle/>
          <a:p>
            <a:pPr algn="ctr"/>
            <a:r>
              <a:rPr lang="en-US" sz="9000" dirty="0">
                <a:solidFill>
                  <a:schemeClr val="bg1"/>
                </a:solidFill>
                <a:cs typeface="Times New Roman"/>
              </a:rPr>
              <a:t>Contact Us</a:t>
            </a:r>
            <a:endParaRPr lang="en-US" sz="9000" dirty="0">
              <a:solidFill>
                <a:schemeClr val="bg1"/>
              </a:solidFill>
            </a:endParaRPr>
          </a:p>
        </p:txBody>
      </p:sp>
      <p:sp>
        <p:nvSpPr>
          <p:cNvPr id="8" name="Title 1">
            <a:extLst>
              <a:ext uri="{FF2B5EF4-FFF2-40B4-BE49-F238E27FC236}">
                <a16:creationId xmlns:a16="http://schemas.microsoft.com/office/drawing/2014/main" id="{EF8BD700-237D-E157-AE21-6FC18925E0ED}"/>
              </a:ext>
            </a:extLst>
          </p:cNvPr>
          <p:cNvSpPr txBox="1">
            <a:spLocks/>
          </p:cNvSpPr>
          <p:nvPr/>
        </p:nvSpPr>
        <p:spPr>
          <a:xfrm>
            <a:off x="8535987" y="2286000"/>
            <a:ext cx="22097999" cy="947933"/>
          </a:xfrm>
          <a:prstGeom prst="rect">
            <a:avLst/>
          </a:prstGeom>
        </p:spPr>
        <p:txBody>
          <a:bodyPr vert="horz" lIns="0" tIns="0" rIns="0" bIns="0" rtlCol="0" anchor="t">
            <a:normAutofit lnSpcReduction="10000"/>
          </a:bodyPr>
          <a:lstStyle>
            <a:lvl1pPr algn="l" defTabSz="1219215" rtl="0" eaLnBrk="1" latinLnBrk="0" hangingPunct="1">
              <a:spcBef>
                <a:spcPct val="0"/>
              </a:spcBef>
              <a:buNone/>
              <a:defRPr lang="en-US" sz="6800" b="0" i="0" kern="1200" baseline="0">
                <a:solidFill>
                  <a:srgbClr val="576F7F"/>
                </a:solidFill>
                <a:latin typeface="Times New Roman" panose="02020603050405020304" pitchFamily="18" charset="0"/>
                <a:ea typeface="+mj-ea"/>
                <a:cs typeface="Times New Roman" panose="02020603050405020304" pitchFamily="18" charset="0"/>
              </a:defRPr>
            </a:lvl1pPr>
          </a:lstStyle>
          <a:p>
            <a:r>
              <a:rPr lang="en-US" dirty="0">
                <a:latin typeface="Publico Text" panose="02040502060504060203" pitchFamily="18" charset="0"/>
              </a:rPr>
              <a:t>If You Remember Only One Thing</a:t>
            </a:r>
          </a:p>
        </p:txBody>
      </p:sp>
      <p:sp>
        <p:nvSpPr>
          <p:cNvPr id="9" name="Text Placeholder 3">
            <a:extLst>
              <a:ext uri="{FF2B5EF4-FFF2-40B4-BE49-F238E27FC236}">
                <a16:creationId xmlns:a16="http://schemas.microsoft.com/office/drawing/2014/main" id="{2C9B3988-A627-B28C-EFC8-1F790B72614C}"/>
              </a:ext>
            </a:extLst>
          </p:cNvPr>
          <p:cNvSpPr txBox="1">
            <a:spLocks/>
          </p:cNvSpPr>
          <p:nvPr/>
        </p:nvSpPr>
        <p:spPr>
          <a:xfrm>
            <a:off x="8535986" y="4295752"/>
            <a:ext cx="13590791" cy="5915048"/>
          </a:xfrm>
          <a:prstGeom prst="rect">
            <a:avLst/>
          </a:prstGeom>
        </p:spPr>
        <p:txBody>
          <a:bodyPr vert="horz" lIns="0" tIns="0" rIns="0" bIns="0" rtlCol="0" anchor="t">
            <a:normAutofit/>
          </a:bodyPr>
          <a:lstStyle>
            <a:lvl1pPr marL="0" indent="0" algn="l" defTabSz="1219215" rtl="0" eaLnBrk="1" latinLnBrk="0" hangingPunct="1">
              <a:lnSpc>
                <a:spcPct val="100000"/>
              </a:lnSpc>
              <a:spcBef>
                <a:spcPts val="0"/>
              </a:spcBef>
              <a:buFontTx/>
              <a:buNone/>
              <a:tabLst/>
              <a:defRPr lang="tr-TR" sz="4800" b="0" i="0" kern="1200" dirty="0" smtClean="0">
                <a:solidFill>
                  <a:srgbClr val="576F7F"/>
                </a:solidFill>
                <a:latin typeface="Times New Roman" panose="02020603050405020304" pitchFamily="18" charset="0"/>
                <a:ea typeface="+mn-ea"/>
                <a:cs typeface="Times New Roman" panose="02020603050405020304" pitchFamily="18" charset="0"/>
              </a:defRPr>
            </a:lvl1pPr>
            <a:lvl2pPr marL="1981225" indent="-910179" algn="l" defTabSz="1219215" rtl="0" eaLnBrk="1" latinLnBrk="0" hangingPunct="1">
              <a:lnSpc>
                <a:spcPct val="100000"/>
              </a:lnSpc>
              <a:spcBef>
                <a:spcPts val="0"/>
              </a:spcBef>
              <a:buFont typeface="Arial"/>
              <a:buChar char="–"/>
              <a:tabLst/>
              <a:defRPr lang="tr-TR" sz="2667" b="0" i="0" kern="1200" dirty="0" smtClean="0">
                <a:solidFill>
                  <a:srgbClr val="576F7F"/>
                </a:solidFill>
                <a:latin typeface="Arial"/>
                <a:ea typeface="+mn-ea"/>
                <a:cs typeface="Arial"/>
              </a:defRPr>
            </a:lvl2pPr>
            <a:lvl3pPr marL="3048038" indent="-609608" algn="l" defTabSz="1219215" rtl="0" eaLnBrk="1" latinLnBrk="0" hangingPunct="1">
              <a:lnSpc>
                <a:spcPct val="100000"/>
              </a:lnSpc>
              <a:spcBef>
                <a:spcPts val="0"/>
              </a:spcBef>
              <a:buFont typeface="Arial"/>
              <a:buChar char="•"/>
              <a:tabLst/>
              <a:defRPr lang="tr-TR" sz="2800" b="0" i="0" kern="1200" dirty="0" smtClean="0">
                <a:solidFill>
                  <a:srgbClr val="000000"/>
                </a:solidFill>
                <a:latin typeface="Arial"/>
                <a:ea typeface="+mn-ea"/>
                <a:cs typeface="Arial"/>
              </a:defRPr>
            </a:lvl3pPr>
            <a:lvl4pPr marL="4267253" indent="-609608" algn="l" defTabSz="1219215" rtl="0" eaLnBrk="1" latinLnBrk="0" hangingPunct="1">
              <a:spcBef>
                <a:spcPct val="20000"/>
              </a:spcBef>
              <a:buFont typeface="Arial"/>
              <a:buChar char="–"/>
              <a:defRPr sz="5333" kern="1200">
                <a:solidFill>
                  <a:schemeClr val="tx1"/>
                </a:solidFill>
                <a:latin typeface="+mn-lt"/>
                <a:ea typeface="+mn-ea"/>
                <a:cs typeface="+mn-cs"/>
              </a:defRPr>
            </a:lvl4pPr>
            <a:lvl5pPr marL="5486469" indent="-609608" algn="l" defTabSz="1219215" rtl="0" eaLnBrk="1" latinLnBrk="0" hangingPunct="1">
              <a:spcBef>
                <a:spcPct val="20000"/>
              </a:spcBef>
              <a:buFont typeface="Arial"/>
              <a:buChar char="»"/>
              <a:defRPr sz="5333" kern="1200">
                <a:solidFill>
                  <a:schemeClr val="tx1"/>
                </a:solidFill>
                <a:latin typeface="+mn-lt"/>
                <a:ea typeface="+mn-ea"/>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r>
              <a:rPr lang="en-US" sz="4400" dirty="0">
                <a:latin typeface="Publico Text" panose="02040502060504060203" pitchFamily="18" charset="0"/>
                <a:cs typeface="Times New Roman"/>
              </a:rPr>
              <a:t>Contact the IES program officer associated with the RFA or topic you’re interested in. We are here to help you!</a:t>
            </a:r>
          </a:p>
          <a:p>
            <a:endParaRPr lang="en-US" sz="4400" dirty="0">
              <a:latin typeface="Publico Text" panose="02040502060504060203" pitchFamily="18" charset="0"/>
            </a:endParaRPr>
          </a:p>
          <a:p>
            <a:pPr marL="1892300" indent="-977900"/>
            <a:r>
              <a:rPr lang="en-US" sz="4400" b="1" dirty="0">
                <a:latin typeface="Publico Text" panose="02040502060504060203" pitchFamily="18" charset="0"/>
                <a:cs typeface="Times New Roman"/>
              </a:rPr>
              <a:t>Jennifer Schellinger </a:t>
            </a:r>
            <a:r>
              <a:rPr lang="en-US" sz="4400" dirty="0">
                <a:latin typeface="Publico Text" panose="02040502060504060203" pitchFamily="18" charset="0"/>
                <a:cs typeface="Times New Roman"/>
              </a:rPr>
              <a:t>(</a:t>
            </a:r>
            <a:r>
              <a:rPr lang="en-US" sz="4400" dirty="0">
                <a:latin typeface="Publico Text" panose="02040502060504060203" pitchFamily="18" charset="0"/>
                <a:cs typeface="Times New Roman"/>
                <a:hlinkClick r:id="rId3"/>
              </a:rPr>
              <a:t>Jennifer.Schellinger@ed.gov</a:t>
            </a:r>
            <a:r>
              <a:rPr lang="en-US" sz="4400" dirty="0">
                <a:latin typeface="Publico Text" panose="02040502060504060203" pitchFamily="18" charset="0"/>
                <a:cs typeface="Times New Roman"/>
              </a:rPr>
              <a:t>) </a:t>
            </a:r>
          </a:p>
          <a:p>
            <a:pPr marL="1892300" indent="-977900"/>
            <a:endParaRPr lang="en-US" sz="4400" dirty="0">
              <a:latin typeface="Publico Text" panose="02040502060504060203" pitchFamily="18" charset="0"/>
              <a:cs typeface="Times New Roman"/>
            </a:endParaRPr>
          </a:p>
          <a:p>
            <a:pPr marL="1892300" indent="-977900"/>
            <a:r>
              <a:rPr lang="en-US" sz="4400" b="1" dirty="0">
                <a:latin typeface="Publico Text" panose="02040502060504060203" pitchFamily="18" charset="0"/>
                <a:cs typeface="Times New Roman"/>
              </a:rPr>
              <a:t>Katina Stapleton </a:t>
            </a:r>
            <a:r>
              <a:rPr lang="en-US" sz="4400" dirty="0">
                <a:latin typeface="Publico Text" panose="02040502060504060203" pitchFamily="18" charset="0"/>
                <a:cs typeface="Times New Roman"/>
              </a:rPr>
              <a:t>(</a:t>
            </a:r>
            <a:r>
              <a:rPr lang="en-US" sz="4400" dirty="0">
                <a:latin typeface="Publico Text" panose="02040502060504060203" pitchFamily="18" charset="0"/>
                <a:cs typeface="Times New Roman"/>
                <a:hlinkClick r:id="rId4"/>
              </a:rPr>
              <a:t>Katina.Stapleton@ed.gov</a:t>
            </a:r>
            <a:r>
              <a:rPr lang="en-US" sz="4400" dirty="0">
                <a:latin typeface="Publico Text" panose="02040502060504060203" pitchFamily="18" charset="0"/>
                <a:cs typeface="Times New Roman"/>
              </a:rPr>
              <a:t>) </a:t>
            </a:r>
          </a:p>
          <a:p>
            <a:pPr marL="1892300" indent="-977900"/>
            <a:endParaRPr lang="en-US" sz="4400" dirty="0">
              <a:latin typeface="Publico Text" panose="02040502060504060203" pitchFamily="18" charset="0"/>
              <a:cs typeface="Times New Roman"/>
            </a:endParaRPr>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32</a:t>
            </a:fld>
            <a:endParaRPr lang="uk-UA" dirty="0"/>
          </a:p>
        </p:txBody>
      </p:sp>
    </p:spTree>
    <p:extLst>
      <p:ext uri="{BB962C8B-B14F-4D97-AF65-F5344CB8AC3E}">
        <p14:creationId xmlns:p14="http://schemas.microsoft.com/office/powerpoint/2010/main" val="4276618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0B86A4B-8F6E-840A-5724-5DCD0BC99BA7}"/>
              </a:ext>
              <a:ext uri="{C183D7F6-B498-43B3-948B-1728B52AA6E4}">
                <adec:decorative xmlns:adec="http://schemas.microsoft.com/office/drawing/2017/decorative" val="1"/>
              </a:ext>
            </a:extLst>
          </p:cNvPr>
          <p:cNvSpPr/>
          <p:nvPr/>
        </p:nvSpPr>
        <p:spPr>
          <a:xfrm>
            <a:off x="-19051" y="389165"/>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6782" y="3425371"/>
            <a:ext cx="7976754" cy="5602515"/>
          </a:xfrm>
        </p:spPr>
        <p:txBody>
          <a:bodyPr>
            <a:noAutofit/>
          </a:bodyPr>
          <a:lstStyle/>
          <a:p>
            <a:pPr algn="ctr"/>
            <a:r>
              <a:rPr lang="en-US" sz="9000" dirty="0">
                <a:solidFill>
                  <a:schemeClr val="bg1"/>
                </a:solidFill>
                <a:cs typeface="Times New Roman"/>
              </a:rPr>
              <a:t>Time </a:t>
            </a:r>
            <a:br>
              <a:rPr lang="en-US" sz="9000" dirty="0">
                <a:solidFill>
                  <a:schemeClr val="bg1"/>
                </a:solidFill>
                <a:cs typeface="Times New Roman"/>
              </a:rPr>
            </a:br>
            <a:r>
              <a:rPr lang="en-US" sz="9000" dirty="0">
                <a:solidFill>
                  <a:schemeClr val="bg1"/>
                </a:solidFill>
                <a:cs typeface="Times New Roman"/>
              </a:rPr>
              <a:t>for </a:t>
            </a:r>
            <a:br>
              <a:rPr lang="en-US" sz="9000" dirty="0">
                <a:solidFill>
                  <a:schemeClr val="bg1"/>
                </a:solidFill>
                <a:cs typeface="Times New Roman"/>
              </a:rPr>
            </a:br>
            <a:r>
              <a:rPr lang="en-US" sz="9000" dirty="0">
                <a:solidFill>
                  <a:schemeClr val="bg1"/>
                </a:solidFill>
                <a:cs typeface="Times New Roman"/>
              </a:rPr>
              <a:t>Q &amp; A</a:t>
            </a:r>
            <a:endParaRPr lang="en-US" sz="9000" dirty="0">
              <a:solidFill>
                <a:schemeClr val="bg1"/>
              </a:solidFill>
            </a:endParaRPr>
          </a:p>
        </p:txBody>
      </p:sp>
      <p:sp>
        <p:nvSpPr>
          <p:cNvPr id="8" name="Title 1">
            <a:extLst>
              <a:ext uri="{FF2B5EF4-FFF2-40B4-BE49-F238E27FC236}">
                <a16:creationId xmlns:a16="http://schemas.microsoft.com/office/drawing/2014/main" id="{EF8BD700-237D-E157-AE21-6FC18925E0ED}"/>
              </a:ext>
            </a:extLst>
          </p:cNvPr>
          <p:cNvSpPr txBox="1">
            <a:spLocks/>
          </p:cNvSpPr>
          <p:nvPr/>
        </p:nvSpPr>
        <p:spPr>
          <a:xfrm>
            <a:off x="8535987" y="2286000"/>
            <a:ext cx="22097999" cy="947933"/>
          </a:xfrm>
          <a:prstGeom prst="rect">
            <a:avLst/>
          </a:prstGeom>
        </p:spPr>
        <p:txBody>
          <a:bodyPr vert="horz" lIns="0" tIns="0" rIns="0" bIns="0" rtlCol="0" anchor="t">
            <a:normAutofit lnSpcReduction="10000"/>
          </a:bodyPr>
          <a:lstStyle>
            <a:lvl1pPr algn="l" defTabSz="1219215" rtl="0" eaLnBrk="1" latinLnBrk="0" hangingPunct="1">
              <a:spcBef>
                <a:spcPct val="0"/>
              </a:spcBef>
              <a:buNone/>
              <a:defRPr lang="en-US" sz="6800" b="0" i="0" kern="1200" baseline="0">
                <a:solidFill>
                  <a:srgbClr val="576F7F"/>
                </a:solidFill>
                <a:latin typeface="Times New Roman" panose="02020603050405020304" pitchFamily="18" charset="0"/>
                <a:ea typeface="+mj-ea"/>
                <a:cs typeface="Times New Roman" panose="02020603050405020304" pitchFamily="18" charset="0"/>
              </a:defRPr>
            </a:lvl1pPr>
          </a:lstStyle>
          <a:p>
            <a:r>
              <a:rPr lang="en-US" dirty="0">
                <a:latin typeface="Publico Text" panose="02040502060504060203" pitchFamily="18" charset="0"/>
              </a:rPr>
              <a:t>Dates to note</a:t>
            </a:r>
          </a:p>
        </p:txBody>
      </p:sp>
      <p:pic>
        <p:nvPicPr>
          <p:cNvPr id="5" name="Picture 4" descr="Screenshot of application deadlines found on the first page of the RFA. ">
            <a:extLst>
              <a:ext uri="{FF2B5EF4-FFF2-40B4-BE49-F238E27FC236}">
                <a16:creationId xmlns:a16="http://schemas.microsoft.com/office/drawing/2014/main" id="{A926382F-116F-CCE6-3D76-917DB8E8A878}"/>
              </a:ext>
            </a:extLst>
          </p:cNvPr>
          <p:cNvPicPr>
            <a:picLocks noChangeAspect="1"/>
          </p:cNvPicPr>
          <p:nvPr/>
        </p:nvPicPr>
        <p:blipFill>
          <a:blip r:embed="rId3"/>
          <a:stretch>
            <a:fillRect/>
          </a:stretch>
        </p:blipFill>
        <p:spPr>
          <a:xfrm>
            <a:off x="8976569" y="4559300"/>
            <a:ext cx="14173200" cy="4191000"/>
          </a:xfrm>
          <a:prstGeom prst="rect">
            <a:avLst/>
          </a:prstGeom>
          <a:ln>
            <a:noFill/>
          </a:ln>
          <a:effectLst>
            <a:outerShdw blurRad="292100" dist="139700" dir="2700000" algn="tl" rotWithShape="0">
              <a:srgbClr val="333333">
                <a:alpha val="65000"/>
              </a:srgbClr>
            </a:outerShdw>
          </a:effectLst>
        </p:spPr>
      </p:pic>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33</a:t>
            </a:fld>
            <a:endParaRPr lang="uk-UA" dirty="0"/>
          </a:p>
        </p:txBody>
      </p:sp>
    </p:spTree>
    <p:extLst>
      <p:ext uri="{BB962C8B-B14F-4D97-AF65-F5344CB8AC3E}">
        <p14:creationId xmlns:p14="http://schemas.microsoft.com/office/powerpoint/2010/main" val="2606790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E44669A-DD9C-FA30-F007-999A531DD2F9}"/>
              </a:ext>
              <a:ext uri="{C183D7F6-B498-43B3-948B-1728B52AA6E4}">
                <adec:decorative xmlns:adec="http://schemas.microsoft.com/office/drawing/2017/decorative" val="1"/>
              </a:ext>
            </a:extLst>
          </p:cNvPr>
          <p:cNvSpPr/>
          <p:nvPr/>
        </p:nvSpPr>
        <p:spPr>
          <a:xfrm>
            <a:off x="0" y="297712"/>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0" y="3112582"/>
            <a:ext cx="8002587" cy="6806676"/>
          </a:xfrm>
        </p:spPr>
        <p:txBody>
          <a:bodyPr>
            <a:noAutofit/>
          </a:bodyPr>
          <a:lstStyle/>
          <a:p>
            <a:pPr algn="ctr"/>
            <a:r>
              <a:rPr lang="en-US" sz="9000" dirty="0">
                <a:solidFill>
                  <a:schemeClr val="bg1"/>
                </a:solidFill>
                <a:cs typeface="Times New Roman"/>
              </a:rPr>
              <a:t> Goals</a:t>
            </a:r>
            <a:br>
              <a:rPr lang="en-US" sz="9000" dirty="0">
                <a:solidFill>
                  <a:schemeClr val="bg1"/>
                </a:solidFill>
                <a:cs typeface="Times New Roman"/>
              </a:rPr>
            </a:br>
            <a:r>
              <a:rPr lang="en-US" sz="9000" dirty="0">
                <a:solidFill>
                  <a:schemeClr val="bg1"/>
                </a:solidFill>
                <a:cs typeface="Times New Roman"/>
              </a:rPr>
              <a:t>of the Early</a:t>
            </a:r>
            <a:br>
              <a:rPr lang="en-US" sz="9000" dirty="0">
                <a:solidFill>
                  <a:schemeClr val="bg1"/>
                </a:solidFill>
                <a:cs typeface="Times New Roman"/>
              </a:rPr>
            </a:br>
            <a:r>
              <a:rPr lang="en-US" sz="9000" dirty="0">
                <a:solidFill>
                  <a:schemeClr val="bg1"/>
                </a:solidFill>
                <a:cs typeface="Times New Roman"/>
              </a:rPr>
              <a:t>Career </a:t>
            </a:r>
            <a:br>
              <a:rPr lang="en-US" sz="9000" dirty="0">
                <a:solidFill>
                  <a:schemeClr val="bg1"/>
                </a:solidFill>
                <a:cs typeface="Times New Roman"/>
              </a:rPr>
            </a:br>
            <a:r>
              <a:rPr lang="en-US" sz="9000" dirty="0">
                <a:solidFill>
                  <a:schemeClr val="bg1"/>
                </a:solidFill>
                <a:cs typeface="Times New Roman"/>
              </a:rPr>
              <a:t>Programs</a:t>
            </a: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5"/>
          </p:nvPr>
        </p:nvSpPr>
        <p:spPr>
          <a:xfrm>
            <a:off x="9509970" y="3102049"/>
            <a:ext cx="13639799" cy="6278526"/>
          </a:xfrm>
        </p:spPr>
        <p:txBody>
          <a:bodyPr>
            <a:normAutofit/>
          </a:bodyPr>
          <a:lstStyle/>
          <a:p>
            <a:pPr marL="685800" indent="-685800">
              <a:spcBef>
                <a:spcPts val="3000"/>
              </a:spcBef>
              <a:buFont typeface="Arial" panose="020B0604020202020204" pitchFamily="34" charset="0"/>
              <a:buChar char="•"/>
            </a:pPr>
            <a:r>
              <a:rPr lang="en-US" sz="4400" dirty="0"/>
              <a:t>To prepare and support early career researchers to conduct high-quality education research. </a:t>
            </a:r>
          </a:p>
          <a:p>
            <a:pPr marL="685800" indent="-685800">
              <a:spcBef>
                <a:spcPts val="3000"/>
              </a:spcBef>
              <a:buFont typeface="Arial" panose="020B0604020202020204" pitchFamily="34" charset="0"/>
              <a:buChar char="•"/>
            </a:pPr>
            <a:r>
              <a:rPr lang="en-US" sz="4400" dirty="0"/>
              <a:t>To increase the diversity of researchers and institutions funded  by IES.</a:t>
            </a:r>
          </a:p>
          <a:p>
            <a:pPr marL="685800" indent="-685800">
              <a:spcBef>
                <a:spcPts val="3000"/>
              </a:spcBef>
              <a:buFont typeface="Arial" panose="020B0604020202020204" pitchFamily="34" charset="0"/>
              <a:buChar char="•"/>
            </a:pPr>
            <a:endParaRPr lang="en-US" sz="4400" dirty="0"/>
          </a:p>
          <a:p>
            <a:endParaRPr lang="en-US" sz="4400" dirty="0"/>
          </a:p>
          <a:p>
            <a:pPr marL="685800" indent="-685800">
              <a:buFont typeface="Arial" panose="020B0604020202020204" pitchFamily="34" charset="0"/>
              <a:buChar char="•"/>
            </a:pPr>
            <a:endParaRPr lang="en-US" sz="4400" dirty="0"/>
          </a:p>
          <a:p>
            <a:endParaRPr lang="en-US" sz="4400" dirty="0"/>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4</a:t>
            </a:fld>
            <a:endParaRPr lang="uk-UA" dirty="0"/>
          </a:p>
        </p:txBody>
      </p:sp>
    </p:spTree>
    <p:extLst>
      <p:ext uri="{BB962C8B-B14F-4D97-AF65-F5344CB8AC3E}">
        <p14:creationId xmlns:p14="http://schemas.microsoft.com/office/powerpoint/2010/main" val="1544904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BDE90D-07FE-A1FD-107F-DD35DE23C297}"/>
              </a:ext>
              <a:ext uri="{C183D7F6-B498-43B3-948B-1728B52AA6E4}">
                <adec:decorative xmlns:adec="http://schemas.microsoft.com/office/drawing/2017/decorative" val="1"/>
              </a:ext>
            </a:extLst>
          </p:cNvPr>
          <p:cNvSpPr/>
          <p:nvPr/>
        </p:nvSpPr>
        <p:spPr>
          <a:xfrm>
            <a:off x="0" y="297712"/>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70B6404C-B4CF-EC9E-57EC-5283686B01B4}"/>
              </a:ext>
            </a:extLst>
          </p:cNvPr>
          <p:cNvSpPr>
            <a:spLocks noGrp="1"/>
          </p:cNvSpPr>
          <p:nvPr>
            <p:ph type="ctrTitle"/>
          </p:nvPr>
        </p:nvSpPr>
        <p:spPr>
          <a:xfrm>
            <a:off x="1" y="3162627"/>
            <a:ext cx="8002586" cy="7027630"/>
          </a:xfrm>
        </p:spPr>
        <p:txBody>
          <a:bodyPr>
            <a:normAutofit/>
          </a:bodyPr>
          <a:lstStyle/>
          <a:p>
            <a:pPr algn="ctr"/>
            <a:r>
              <a:rPr lang="en-US" sz="9000" dirty="0">
                <a:solidFill>
                  <a:schemeClr val="bg1"/>
                </a:solidFill>
                <a:cs typeface="Times New Roman"/>
              </a:rPr>
              <a:t> Structure </a:t>
            </a:r>
            <a:br>
              <a:rPr lang="en-US" sz="9000" dirty="0">
                <a:solidFill>
                  <a:schemeClr val="bg1"/>
                </a:solidFill>
                <a:cs typeface="Times New Roman"/>
              </a:rPr>
            </a:br>
            <a:r>
              <a:rPr lang="en-US" sz="9000" dirty="0">
                <a:solidFill>
                  <a:schemeClr val="bg1"/>
                </a:solidFill>
                <a:cs typeface="Times New Roman"/>
              </a:rPr>
              <a:t>of the Early Career </a:t>
            </a:r>
            <a:br>
              <a:rPr lang="en-US" sz="9000" dirty="0">
                <a:solidFill>
                  <a:schemeClr val="bg1"/>
                </a:solidFill>
                <a:cs typeface="Times New Roman"/>
              </a:rPr>
            </a:br>
            <a:r>
              <a:rPr lang="en-US" sz="9000" dirty="0">
                <a:solidFill>
                  <a:schemeClr val="bg1"/>
                </a:solidFill>
                <a:cs typeface="Times New Roman"/>
              </a:rPr>
              <a:t>Programs</a:t>
            </a:r>
            <a:br>
              <a:rPr lang="en-US" sz="9000" dirty="0"/>
            </a:br>
            <a:endParaRPr lang="en-US" sz="9000" dirty="0">
              <a:solidFill>
                <a:schemeClr val="bg1"/>
              </a:solidFill>
            </a:endParaRPr>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4"/>
          </p:nvPr>
        </p:nvSpPr>
        <p:spPr>
          <a:xfrm>
            <a:off x="9033162" y="2847952"/>
            <a:ext cx="14209424" cy="7607594"/>
          </a:xfrm>
        </p:spPr>
        <p:txBody>
          <a:bodyPr vert="horz" lIns="0" tIns="0" rIns="0" bIns="0" rtlCol="0" anchor="t">
            <a:noAutofit/>
          </a:bodyPr>
          <a:lstStyle/>
          <a:p>
            <a:pPr marL="0" indent="0">
              <a:buNone/>
            </a:pPr>
            <a:r>
              <a:rPr lang="en-US" sz="4400" dirty="0"/>
              <a:t>Each award will provide an early career faculty member or researcher with funding to:</a:t>
            </a:r>
          </a:p>
          <a:p>
            <a:pPr marL="857250" indent="-857250">
              <a:spcBef>
                <a:spcPts val="3000"/>
              </a:spcBef>
              <a:buFont typeface="Arial" panose="020B0604020202020204" pitchFamily="34" charset="0"/>
              <a:buChar char="•"/>
            </a:pPr>
            <a:r>
              <a:rPr lang="en-US" sz="4400" dirty="0"/>
              <a:t>Conduct research.</a:t>
            </a:r>
          </a:p>
          <a:p>
            <a:pPr marL="857250" indent="-857250">
              <a:spcBef>
                <a:spcPts val="3000"/>
              </a:spcBef>
              <a:buFont typeface="Arial" panose="020B0604020202020204" pitchFamily="34" charset="0"/>
              <a:buChar char="•"/>
            </a:pPr>
            <a:r>
              <a:rPr lang="en-US" sz="4400" dirty="0"/>
              <a:t>Establish a longer-term research agenda.</a:t>
            </a:r>
          </a:p>
          <a:p>
            <a:pPr marL="857250" indent="-857250">
              <a:spcBef>
                <a:spcPts val="3000"/>
              </a:spcBef>
              <a:buFont typeface="Arial" panose="020B0604020202020204" pitchFamily="34" charset="0"/>
              <a:buChar char="•"/>
            </a:pPr>
            <a:r>
              <a:rPr lang="en-US" sz="4400" dirty="0"/>
              <a:t>Obtain career development guidance and support, including training under the direction of an experienced mentor or mentors.</a:t>
            </a:r>
          </a:p>
          <a:p>
            <a:pPr marL="0" indent="0">
              <a:spcBef>
                <a:spcPts val="3000"/>
              </a:spcBef>
              <a:buNone/>
            </a:pPr>
            <a:r>
              <a:rPr lang="en-US" sz="4400" dirty="0">
                <a:solidFill>
                  <a:srgbClr val="576F7F"/>
                </a:solidFill>
              </a:rPr>
              <a:t>Serves all early career applicants including early career faculty at Minority Serving Institutions.</a:t>
            </a:r>
            <a:r>
              <a:rPr lang="en-US" sz="4400" dirty="0">
                <a:solidFill>
                  <a:srgbClr val="D68604"/>
                </a:solidFill>
              </a:rPr>
              <a:t>*</a:t>
            </a:r>
          </a:p>
          <a:p>
            <a:pPr marL="0" indent="0">
              <a:spcBef>
                <a:spcPts val="3000"/>
              </a:spcBef>
              <a:buNone/>
            </a:pPr>
            <a:endParaRPr lang="en-US" sz="4400" dirty="0"/>
          </a:p>
        </p:txBody>
      </p:sp>
      <p:sp>
        <p:nvSpPr>
          <p:cNvPr id="5" name="TextBox 4">
            <a:extLst>
              <a:ext uri="{FF2B5EF4-FFF2-40B4-BE49-F238E27FC236}">
                <a16:creationId xmlns:a16="http://schemas.microsoft.com/office/drawing/2014/main" id="{E95858B9-F0D1-F927-9EE5-519DC6547A41}"/>
              </a:ext>
            </a:extLst>
          </p:cNvPr>
          <p:cNvSpPr txBox="1"/>
          <p:nvPr/>
        </p:nvSpPr>
        <p:spPr>
          <a:xfrm>
            <a:off x="18090880" y="12309393"/>
            <a:ext cx="5058889" cy="553998"/>
          </a:xfrm>
          <a:prstGeom prst="rect">
            <a:avLst/>
          </a:prstGeom>
          <a:noFill/>
        </p:spPr>
        <p:txBody>
          <a:bodyPr wrap="square" rtlCol="0">
            <a:spAutoFit/>
          </a:bodyPr>
          <a:lstStyle/>
          <a:p>
            <a:r>
              <a:rPr lang="en-US" sz="3000" dirty="0">
                <a:solidFill>
                  <a:srgbClr val="D68604"/>
                </a:solidFill>
                <a:latin typeface="Publico Text" panose="02040502060504060203" pitchFamily="18" charset="0"/>
                <a:cs typeface="Times New Roman" panose="02020603050405020304" pitchFamily="18" charset="0"/>
              </a:rPr>
              <a:t>*</a:t>
            </a:r>
            <a:r>
              <a:rPr lang="en-US" sz="3000" dirty="0">
                <a:solidFill>
                  <a:srgbClr val="576F7F"/>
                </a:solidFill>
                <a:latin typeface="Publico Text" panose="02040502060504060203" pitchFamily="18" charset="0"/>
                <a:cs typeface="Times New Roman" panose="02020603050405020304" pitchFamily="18" charset="0"/>
              </a:rPr>
              <a:t>=New this year</a:t>
            </a:r>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5</a:t>
            </a:fld>
            <a:endParaRPr lang="uk-UA" dirty="0"/>
          </a:p>
        </p:txBody>
      </p:sp>
    </p:spTree>
    <p:extLst>
      <p:ext uri="{BB962C8B-B14F-4D97-AF65-F5344CB8AC3E}">
        <p14:creationId xmlns:p14="http://schemas.microsoft.com/office/powerpoint/2010/main" val="29640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BDE90D-07FE-A1FD-107F-DD35DE23C297}"/>
              </a:ext>
              <a:ext uri="{C183D7F6-B498-43B3-948B-1728B52AA6E4}">
                <adec:decorative xmlns:adec="http://schemas.microsoft.com/office/drawing/2017/decorative" val="1"/>
              </a:ext>
            </a:extLst>
          </p:cNvPr>
          <p:cNvSpPr/>
          <p:nvPr/>
        </p:nvSpPr>
        <p:spPr>
          <a:xfrm>
            <a:off x="0" y="311159"/>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70B6404C-B4CF-EC9E-57EC-5283686B01B4}"/>
              </a:ext>
            </a:extLst>
          </p:cNvPr>
          <p:cNvSpPr>
            <a:spLocks noGrp="1"/>
          </p:cNvSpPr>
          <p:nvPr>
            <p:ph type="ctrTitle"/>
          </p:nvPr>
        </p:nvSpPr>
        <p:spPr>
          <a:xfrm>
            <a:off x="1" y="3162627"/>
            <a:ext cx="8002586" cy="7027630"/>
          </a:xfrm>
        </p:spPr>
        <p:txBody>
          <a:bodyPr>
            <a:normAutofit/>
          </a:bodyPr>
          <a:lstStyle/>
          <a:p>
            <a:pPr algn="ctr"/>
            <a:r>
              <a:rPr lang="en-US" sz="9000" dirty="0">
                <a:solidFill>
                  <a:schemeClr val="bg1"/>
                </a:solidFill>
                <a:cs typeface="Times New Roman"/>
              </a:rPr>
              <a:t> Types of Research </a:t>
            </a:r>
            <a:br>
              <a:rPr lang="en-US" sz="9000" dirty="0">
                <a:solidFill>
                  <a:schemeClr val="bg1"/>
                </a:solidFill>
                <a:cs typeface="Times New Roman"/>
              </a:rPr>
            </a:br>
            <a:r>
              <a:rPr lang="en-US" sz="9000" dirty="0">
                <a:solidFill>
                  <a:schemeClr val="bg1"/>
                </a:solidFill>
                <a:cs typeface="Times New Roman"/>
              </a:rPr>
              <a:t>Funded</a:t>
            </a:r>
            <a:endParaRPr lang="en-US" sz="9000" dirty="0">
              <a:solidFill>
                <a:schemeClr val="bg1"/>
              </a:solidFill>
            </a:endParaRPr>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6</a:t>
            </a:fld>
            <a:endParaRPr lang="uk-UA" dirty="0"/>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4"/>
          </p:nvPr>
        </p:nvSpPr>
        <p:spPr>
          <a:xfrm>
            <a:off x="9033162" y="1143002"/>
            <a:ext cx="14209424" cy="9030158"/>
          </a:xfrm>
        </p:spPr>
        <p:txBody>
          <a:bodyPr vert="horz" lIns="0" tIns="0" rIns="0" bIns="0" rtlCol="0" anchor="t">
            <a:noAutofit/>
          </a:bodyPr>
          <a:lstStyle/>
          <a:p>
            <a:pPr marL="822960">
              <a:spcBef>
                <a:spcPts val="3000"/>
              </a:spcBef>
              <a:spcAft>
                <a:spcPts val="600"/>
              </a:spcAft>
            </a:pPr>
            <a:r>
              <a:rPr lang="en-US" sz="4400" dirty="0"/>
              <a:t>Exploratory research to examine the links between student education outcomes and factors under the control of the education system to guide future applied research. </a:t>
            </a:r>
          </a:p>
          <a:p>
            <a:pPr marL="822960">
              <a:spcBef>
                <a:spcPts val="3000"/>
              </a:spcBef>
              <a:spcAft>
                <a:spcPts val="600"/>
              </a:spcAft>
            </a:pPr>
            <a:r>
              <a:rPr lang="en-US" sz="4400" dirty="0"/>
              <a:t>The development and pilot testing of innovative practices, programs, and policies. </a:t>
            </a:r>
          </a:p>
          <a:p>
            <a:pPr marL="822960">
              <a:spcBef>
                <a:spcPts val="3000"/>
              </a:spcBef>
              <a:spcAft>
                <a:spcPts val="600"/>
              </a:spcAft>
            </a:pPr>
            <a:r>
              <a:rPr lang="en-US" sz="4400" dirty="0"/>
              <a:t>Impact studies to determine the effects of programs, practices, and policies on learner education outcomes. </a:t>
            </a:r>
          </a:p>
          <a:p>
            <a:pPr marL="822960">
              <a:spcBef>
                <a:spcPts val="3000"/>
              </a:spcBef>
              <a:spcAft>
                <a:spcPts val="600"/>
              </a:spcAft>
            </a:pPr>
            <a:r>
              <a:rPr lang="en-US" sz="4400" dirty="0"/>
              <a:t>The development and validation of assessments to support education research and practice.</a:t>
            </a:r>
          </a:p>
          <a:p>
            <a:pPr marL="822960">
              <a:spcBef>
                <a:spcPts val="3000"/>
              </a:spcBef>
              <a:spcAft>
                <a:spcPts val="600"/>
              </a:spcAft>
            </a:pPr>
            <a:r>
              <a:rPr lang="en-US" sz="4400" dirty="0"/>
              <a:t>The development or improvement of statistical and research methods used by education researchers.</a:t>
            </a:r>
          </a:p>
        </p:txBody>
      </p:sp>
    </p:spTree>
    <p:extLst>
      <p:ext uri="{BB962C8B-B14F-4D97-AF65-F5344CB8AC3E}">
        <p14:creationId xmlns:p14="http://schemas.microsoft.com/office/powerpoint/2010/main" val="2981196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955C06-E092-723D-07D0-A43CBC821EAC}"/>
              </a:ext>
            </a:extLst>
          </p:cNvPr>
          <p:cNvSpPr>
            <a:spLocks noGrp="1"/>
          </p:cNvSpPr>
          <p:nvPr>
            <p:ph type="ctrTitle"/>
          </p:nvPr>
        </p:nvSpPr>
        <p:spPr/>
        <p:txBody>
          <a:bodyPr>
            <a:noAutofit/>
          </a:bodyPr>
          <a:lstStyle/>
          <a:p>
            <a:r>
              <a:rPr lang="en-US" sz="9000" dirty="0">
                <a:solidFill>
                  <a:srgbClr val="576F7F"/>
                </a:solidFill>
              </a:rPr>
              <a:t>Tip - Requirements vs. Recommendations</a:t>
            </a:r>
          </a:p>
        </p:txBody>
      </p:sp>
      <p:sp>
        <p:nvSpPr>
          <p:cNvPr id="18" name="TextBox 17">
            <a:extLst>
              <a:ext uri="{FF2B5EF4-FFF2-40B4-BE49-F238E27FC236}">
                <a16:creationId xmlns:a16="http://schemas.microsoft.com/office/drawing/2014/main" id="{862B56F7-B8E2-FA7E-7C19-27216EE54B55}"/>
              </a:ext>
            </a:extLst>
          </p:cNvPr>
          <p:cNvSpPr txBox="1"/>
          <p:nvPr/>
        </p:nvSpPr>
        <p:spPr>
          <a:xfrm>
            <a:off x="1144586" y="3374480"/>
            <a:ext cx="22721253" cy="8171468"/>
          </a:xfrm>
          <a:prstGeom prst="rect">
            <a:avLst/>
          </a:prstGeom>
          <a:noFill/>
        </p:spPr>
        <p:txBody>
          <a:bodyPr wrap="square" lIns="91440" tIns="45720" rIns="91440" bIns="45720" anchor="t">
            <a:spAutoFit/>
          </a:bodyPr>
          <a:lstStyle/>
          <a:p>
            <a:pPr>
              <a:spcBef>
                <a:spcPts val="1800"/>
              </a:spcBef>
            </a:pPr>
            <a:r>
              <a:rPr lang="en-US" sz="4400" b="1" dirty="0">
                <a:solidFill>
                  <a:srgbClr val="D68604"/>
                </a:solidFill>
                <a:latin typeface="Publico Text" panose="02040502060504060203" pitchFamily="18" charset="0"/>
                <a:cs typeface="Times New Roman" panose="02020603050405020304" pitchFamily="18" charset="0"/>
              </a:rPr>
              <a:t>Requirement = Must</a:t>
            </a:r>
          </a:p>
          <a:p>
            <a:pPr>
              <a:spcBef>
                <a:spcPts val="1800"/>
              </a:spcBef>
            </a:pPr>
            <a:r>
              <a:rPr lang="en-US" sz="4400" dirty="0">
                <a:solidFill>
                  <a:srgbClr val="576F7F"/>
                </a:solidFill>
                <a:latin typeface="Publico Text" panose="02040502060504060203" pitchFamily="18" charset="0"/>
                <a:cs typeface="Times New Roman" panose="02020603050405020304" pitchFamily="18" charset="0"/>
              </a:rPr>
              <a:t>The RFA includes general requirements as well as program-specific requirements. If your application does not include a required element, it will not be sent forward for scientific review. </a:t>
            </a:r>
          </a:p>
          <a:p>
            <a:pPr>
              <a:spcBef>
                <a:spcPts val="3000"/>
              </a:spcBef>
            </a:pPr>
            <a:r>
              <a:rPr lang="en-US" sz="4400" b="1" dirty="0">
                <a:solidFill>
                  <a:srgbClr val="D68604"/>
                </a:solidFill>
                <a:latin typeface="Publico Text" panose="02040502060504060203" pitchFamily="18" charset="0"/>
                <a:cs typeface="Times New Roman" panose="02020603050405020304" pitchFamily="18" charset="0"/>
              </a:rPr>
              <a:t>Recommendations for a Strong Application = Strongly Encouraged</a:t>
            </a:r>
          </a:p>
          <a:p>
            <a:pPr>
              <a:spcBef>
                <a:spcPts val="1800"/>
              </a:spcBef>
            </a:pPr>
            <a:r>
              <a:rPr lang="en-US" sz="4400" dirty="0">
                <a:solidFill>
                  <a:srgbClr val="576F7F"/>
                </a:solidFill>
                <a:latin typeface="Publico Text" panose="02040502060504060203" pitchFamily="18" charset="0"/>
                <a:cs typeface="Times New Roman" panose="02020603050405020304" pitchFamily="18" charset="0"/>
              </a:rPr>
              <a:t>The RFA includes recommendations that are intended to improve the quality of your application, and the peer reviewers will use these recommendations in their evaluation of your application. </a:t>
            </a:r>
          </a:p>
          <a:p>
            <a:pPr>
              <a:spcBef>
                <a:spcPts val="1800"/>
              </a:spcBef>
            </a:pPr>
            <a:endParaRPr lang="en-US" sz="4400" dirty="0">
              <a:solidFill>
                <a:srgbClr val="576F7F"/>
              </a:solidFill>
              <a:latin typeface="Publico Text" panose="02040502060504060203" pitchFamily="18" charset="0"/>
              <a:cs typeface="Times New Roman" panose="02020603050405020304" pitchFamily="18" charset="0"/>
            </a:endParaRPr>
          </a:p>
          <a:p>
            <a:pPr>
              <a:spcBef>
                <a:spcPts val="1800"/>
              </a:spcBef>
            </a:pPr>
            <a:endParaRPr lang="en-US" sz="4400" dirty="0">
              <a:solidFill>
                <a:srgbClr val="576F7F"/>
              </a:solidFill>
              <a:latin typeface="Publico Text" panose="02040502060504060203"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8581D67F-975E-6831-65BF-D95FE865C022}"/>
              </a:ext>
            </a:extLst>
          </p:cNvPr>
          <p:cNvSpPr>
            <a:spLocks noGrp="1"/>
          </p:cNvSpPr>
          <p:nvPr>
            <p:ph type="sldNum" sz="quarter" idx="12"/>
          </p:nvPr>
        </p:nvSpPr>
        <p:spPr/>
        <p:txBody>
          <a:bodyPr/>
          <a:lstStyle/>
          <a:p>
            <a:fld id="{BA8CF1B3-96A0-D24B-B5C9-B5B93FF4523E}" type="slidenum">
              <a:rPr lang="uk-UA" smtClean="0"/>
              <a:pPr/>
              <a:t>7</a:t>
            </a:fld>
            <a:endParaRPr lang="uk-UA" dirty="0"/>
          </a:p>
        </p:txBody>
      </p:sp>
    </p:spTree>
    <p:extLst>
      <p:ext uri="{BB962C8B-B14F-4D97-AF65-F5344CB8AC3E}">
        <p14:creationId xmlns:p14="http://schemas.microsoft.com/office/powerpoint/2010/main" val="1835118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BDE90D-07FE-A1FD-107F-DD35DE23C297}"/>
              </a:ext>
              <a:ext uri="{C183D7F6-B498-43B3-948B-1728B52AA6E4}">
                <adec:decorative xmlns:adec="http://schemas.microsoft.com/office/drawing/2017/decorative" val="1"/>
              </a:ext>
            </a:extLst>
          </p:cNvPr>
          <p:cNvSpPr/>
          <p:nvPr/>
        </p:nvSpPr>
        <p:spPr>
          <a:xfrm>
            <a:off x="0" y="311159"/>
            <a:ext cx="8002587" cy="11887200"/>
          </a:xfrm>
          <a:prstGeom prst="rect">
            <a:avLst/>
          </a:prstGeom>
          <a:solidFill>
            <a:srgbClr val="576F7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86880FB8-9EA9-3744-A2CD-A9CBC37B14DD}"/>
              </a:ext>
            </a:extLst>
          </p:cNvPr>
          <p:cNvSpPr>
            <a:spLocks noGrp="1"/>
          </p:cNvSpPr>
          <p:nvPr>
            <p:ph type="ctrTitle"/>
          </p:nvPr>
        </p:nvSpPr>
        <p:spPr>
          <a:xfrm>
            <a:off x="0" y="3125507"/>
            <a:ext cx="8002588" cy="7200158"/>
          </a:xfrm>
        </p:spPr>
        <p:txBody>
          <a:bodyPr>
            <a:noAutofit/>
          </a:bodyPr>
          <a:lstStyle/>
          <a:p>
            <a:pPr algn="ctr"/>
            <a:r>
              <a:rPr lang="en-US" sz="9000" dirty="0">
                <a:solidFill>
                  <a:schemeClr val="bg1"/>
                </a:solidFill>
                <a:cs typeface="Times New Roman"/>
              </a:rPr>
              <a:t> Education Research</a:t>
            </a:r>
            <a:br>
              <a:rPr lang="en-US" sz="9000" dirty="0"/>
            </a:br>
            <a:r>
              <a:rPr lang="en-US" sz="9000" dirty="0">
                <a:solidFill>
                  <a:schemeClr val="bg1"/>
                </a:solidFill>
                <a:cs typeface="Times New Roman"/>
              </a:rPr>
              <a:t>Requirements </a:t>
            </a:r>
            <a:br>
              <a:rPr lang="en-US" sz="9000" dirty="0">
                <a:solidFill>
                  <a:schemeClr val="bg1"/>
                </a:solidFill>
                <a:cs typeface="Times New Roman"/>
              </a:rPr>
            </a:br>
            <a:endParaRPr lang="en-US" sz="9000" dirty="0">
              <a:solidFill>
                <a:schemeClr val="bg1"/>
              </a:solidFill>
            </a:endParaRPr>
          </a:p>
        </p:txBody>
      </p:sp>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8</a:t>
            </a:fld>
            <a:endParaRPr lang="uk-UA" dirty="0"/>
          </a:p>
        </p:txBody>
      </p:sp>
      <p:sp>
        <p:nvSpPr>
          <p:cNvPr id="4" name="Text Placeholder 3">
            <a:extLst>
              <a:ext uri="{FF2B5EF4-FFF2-40B4-BE49-F238E27FC236}">
                <a16:creationId xmlns:a16="http://schemas.microsoft.com/office/drawing/2014/main" id="{4EDAC0F1-8FA9-0F2A-3CFF-60EE17472383}"/>
              </a:ext>
            </a:extLst>
          </p:cNvPr>
          <p:cNvSpPr>
            <a:spLocks noGrp="1"/>
          </p:cNvSpPr>
          <p:nvPr>
            <p:ph type="body" sz="quarter" idx="14"/>
          </p:nvPr>
        </p:nvSpPr>
        <p:spPr>
          <a:xfrm>
            <a:off x="9217436" y="2362177"/>
            <a:ext cx="13932333" cy="7607594"/>
          </a:xfrm>
        </p:spPr>
        <p:txBody>
          <a:bodyPr vert="horz" lIns="0" tIns="0" rIns="0" bIns="0" rtlCol="0" anchor="t">
            <a:noAutofit/>
          </a:bodyPr>
          <a:lstStyle/>
          <a:p>
            <a:pPr>
              <a:spcAft>
                <a:spcPts val="1200"/>
              </a:spcAft>
            </a:pPr>
            <a:endParaRPr lang="en-US" sz="4400" b="1" dirty="0"/>
          </a:p>
          <a:p>
            <a:pPr marL="0" indent="0">
              <a:spcAft>
                <a:spcPts val="1200"/>
              </a:spcAft>
              <a:buNone/>
            </a:pPr>
            <a:r>
              <a:rPr lang="en-US" sz="4400" dirty="0"/>
              <a:t>Proposed research:</a:t>
            </a:r>
          </a:p>
          <a:p>
            <a:pPr marL="571500" indent="-571500">
              <a:spcBef>
                <a:spcPts val="1200"/>
              </a:spcBef>
              <a:spcAft>
                <a:spcPts val="1200"/>
              </a:spcAft>
              <a:buFont typeface="Arial" panose="020B0604020202020204" pitchFamily="34" charset="0"/>
              <a:buChar char="•"/>
            </a:pPr>
            <a:r>
              <a:rPr lang="en-US" sz="4400" dirty="0"/>
              <a:t>Must be relevant to education in the U.S. </a:t>
            </a:r>
          </a:p>
          <a:p>
            <a:pPr marL="571500" indent="-571500">
              <a:spcBef>
                <a:spcPts val="1200"/>
              </a:spcBef>
              <a:spcAft>
                <a:spcPts val="1200"/>
              </a:spcAft>
              <a:buFont typeface="Arial" panose="020B0604020202020204" pitchFamily="34" charset="0"/>
              <a:buChar char="•"/>
            </a:pPr>
            <a:r>
              <a:rPr lang="en-US" sz="4400" dirty="0"/>
              <a:t>Must address factors under the control of U.S. education systems or must propose to improve education statistical and/or research methods.</a:t>
            </a:r>
          </a:p>
          <a:p>
            <a:pPr marL="571500" indent="-571500">
              <a:spcBef>
                <a:spcPts val="1200"/>
              </a:spcBef>
              <a:spcAft>
                <a:spcPts val="1200"/>
              </a:spcAft>
              <a:buFont typeface="Arial" panose="020B0604020202020204" pitchFamily="34" charset="0"/>
              <a:buChar char="•"/>
            </a:pPr>
            <a:r>
              <a:rPr lang="en-US" sz="4400" dirty="0"/>
              <a:t>Cannot focus primarily on students with or at risk for disabilities (except for learners in adult education/adult literacy programs).</a:t>
            </a:r>
          </a:p>
        </p:txBody>
      </p:sp>
    </p:spTree>
    <p:extLst>
      <p:ext uri="{BB962C8B-B14F-4D97-AF65-F5344CB8AC3E}">
        <p14:creationId xmlns:p14="http://schemas.microsoft.com/office/powerpoint/2010/main" val="3606324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5B7CB-0141-3197-A459-F7A8BDCA04C8}"/>
              </a:ext>
            </a:extLst>
          </p:cNvPr>
          <p:cNvSpPr>
            <a:spLocks noGrp="1"/>
          </p:cNvSpPr>
          <p:nvPr>
            <p:ph type="ctrTitle"/>
          </p:nvPr>
        </p:nvSpPr>
        <p:spPr>
          <a:xfrm>
            <a:off x="965470" y="997724"/>
            <a:ext cx="11551380" cy="4526413"/>
          </a:xfrm>
        </p:spPr>
        <p:txBody>
          <a:bodyPr>
            <a:normAutofit/>
          </a:bodyPr>
          <a:lstStyle/>
          <a:p>
            <a:r>
              <a:rPr lang="en-US" sz="9000" dirty="0">
                <a:cs typeface="Times New Roman"/>
              </a:rPr>
              <a:t>NCER Early Career</a:t>
            </a:r>
            <a:br>
              <a:rPr lang="en-US" sz="9000" dirty="0"/>
            </a:br>
            <a:r>
              <a:rPr lang="en-US" sz="9000" dirty="0">
                <a:cs typeface="Times New Roman"/>
              </a:rPr>
              <a:t>Eligibility Requirements</a:t>
            </a:r>
          </a:p>
        </p:txBody>
      </p:sp>
      <p:sp>
        <p:nvSpPr>
          <p:cNvPr id="19" name="TextBox 18">
            <a:extLst>
              <a:ext uri="{FF2B5EF4-FFF2-40B4-BE49-F238E27FC236}">
                <a16:creationId xmlns:a16="http://schemas.microsoft.com/office/drawing/2014/main" id="{C8EE5ED7-858E-DCB7-0521-2498269B2356}"/>
              </a:ext>
            </a:extLst>
          </p:cNvPr>
          <p:cNvSpPr txBox="1"/>
          <p:nvPr/>
        </p:nvSpPr>
        <p:spPr>
          <a:xfrm>
            <a:off x="464494" y="5848666"/>
            <a:ext cx="12270484" cy="5632311"/>
          </a:xfrm>
          <a:prstGeom prst="rect">
            <a:avLst/>
          </a:prstGeom>
          <a:noFill/>
        </p:spPr>
        <p:txBody>
          <a:bodyPr wrap="square" rtlCol="0">
            <a:spAutoFit/>
          </a:bodyPr>
          <a:lstStyle/>
          <a:p>
            <a:pPr marL="468313">
              <a:buClr>
                <a:schemeClr val="bg1"/>
              </a:buClr>
              <a:buSzPct val="125000"/>
            </a:pPr>
            <a:endParaRPr lang="en-US" sz="6000" dirty="0">
              <a:solidFill>
                <a:schemeClr val="bg1"/>
              </a:solidFill>
              <a:latin typeface="Publico Text" panose="02040502060504060203" pitchFamily="18" charset="0"/>
              <a:cs typeface="Times New Roman" panose="02020603050405020304" pitchFamily="18" charset="0"/>
            </a:endParaRPr>
          </a:p>
          <a:p>
            <a:pPr marL="1154113" indent="-68580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Institutional</a:t>
            </a:r>
          </a:p>
          <a:p>
            <a:pPr marL="1154113" indent="-68580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Principal Investigator</a:t>
            </a:r>
          </a:p>
          <a:p>
            <a:pPr marL="1154113" indent="-68580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Mentors</a:t>
            </a:r>
          </a:p>
          <a:p>
            <a:pPr marL="1154113" indent="-685800">
              <a:buClr>
                <a:schemeClr val="bg1"/>
              </a:buClr>
              <a:buSzPct val="125000"/>
              <a:buFont typeface="Arial" panose="020B0604020202020204" pitchFamily="34" charset="0"/>
              <a:buChar char="•"/>
            </a:pPr>
            <a:r>
              <a:rPr lang="en-US" sz="6000" dirty="0">
                <a:solidFill>
                  <a:schemeClr val="bg1"/>
                </a:solidFill>
                <a:latin typeface="Publico Text" panose="02040502060504060203" pitchFamily="18" charset="0"/>
                <a:cs typeface="Times New Roman" panose="02020603050405020304" pitchFamily="18" charset="0"/>
              </a:rPr>
              <a:t>Award and Budget Parameters</a:t>
            </a:r>
          </a:p>
          <a:p>
            <a:pPr marL="685800" indent="-685800">
              <a:buClr>
                <a:srgbClr val="FBB03B"/>
              </a:buClr>
              <a:buSzPct val="125000"/>
              <a:buFont typeface="Arial" panose="020B0604020202020204" pitchFamily="34" charset="0"/>
              <a:buChar char="•"/>
            </a:pPr>
            <a:endParaRPr lang="en-US" sz="6000" dirty="0">
              <a:solidFill>
                <a:schemeClr val="bg1"/>
              </a:solidFill>
              <a:latin typeface="Publico Text" panose="02040502060504060203" pitchFamily="18" charset="0"/>
              <a:cs typeface="Times New Roman" panose="02020603050405020304" pitchFamily="18" charset="0"/>
            </a:endParaRPr>
          </a:p>
        </p:txBody>
      </p:sp>
      <p:pic>
        <p:nvPicPr>
          <p:cNvPr id="5" name="Picture 4" descr="Icons of 4 diverse early career applicants surrounding a check mark">
            <a:extLst>
              <a:ext uri="{FF2B5EF4-FFF2-40B4-BE49-F238E27FC236}">
                <a16:creationId xmlns:a16="http://schemas.microsoft.com/office/drawing/2014/main" id="{8EC8CCB1-0CB9-0EA3-EF42-0DF165760705}"/>
              </a:ext>
            </a:extLst>
          </p:cNvPr>
          <p:cNvPicPr>
            <a:picLocks noChangeAspect="1"/>
          </p:cNvPicPr>
          <p:nvPr/>
        </p:nvPicPr>
        <p:blipFill>
          <a:blip r:embed="rId3"/>
          <a:stretch>
            <a:fillRect/>
          </a:stretch>
        </p:blipFill>
        <p:spPr>
          <a:xfrm>
            <a:off x="13008146" y="1009290"/>
            <a:ext cx="18288037" cy="10287021"/>
          </a:xfrm>
          <a:prstGeom prst="rect">
            <a:avLst/>
          </a:prstGeom>
        </p:spPr>
      </p:pic>
      <p:sp>
        <p:nvSpPr>
          <p:cNvPr id="2" name="Slide Number Placeholder 1">
            <a:extLst>
              <a:ext uri="{FF2B5EF4-FFF2-40B4-BE49-F238E27FC236}">
                <a16:creationId xmlns:a16="http://schemas.microsoft.com/office/drawing/2014/main" id="{7825514B-8380-7D19-E50C-1753498F0A41}"/>
              </a:ext>
            </a:extLst>
          </p:cNvPr>
          <p:cNvSpPr>
            <a:spLocks noGrp="1"/>
          </p:cNvSpPr>
          <p:nvPr>
            <p:ph type="sldNum" sz="quarter" idx="12"/>
          </p:nvPr>
        </p:nvSpPr>
        <p:spPr/>
        <p:txBody>
          <a:bodyPr/>
          <a:lstStyle/>
          <a:p>
            <a:fld id="{BA8CF1B3-96A0-D24B-B5C9-B5B93FF4523E}" type="slidenum">
              <a:rPr lang="uk-UA" smtClean="0"/>
              <a:pPr/>
              <a:t>9</a:t>
            </a:fld>
            <a:endParaRPr lang="uk-UA" dirty="0"/>
          </a:p>
        </p:txBody>
      </p:sp>
    </p:spTree>
    <p:extLst>
      <p:ext uri="{BB962C8B-B14F-4D97-AF65-F5344CB8AC3E}">
        <p14:creationId xmlns:p14="http://schemas.microsoft.com/office/powerpoint/2010/main" val="2387852714"/>
      </p:ext>
    </p:extLst>
  </p:cSld>
  <p:clrMapOvr>
    <a:masterClrMapping/>
  </p:clrMapOvr>
</p:sld>
</file>

<file path=ppt/theme/theme1.xml><?xml version="1.0" encoding="utf-8"?>
<a:theme xmlns:a="http://schemas.openxmlformats.org/drawingml/2006/main" name="1_Custom Design">
  <a:themeElements>
    <a:clrScheme name="Maximus 11">
      <a:dk1>
        <a:sysClr val="windowText" lastClr="000000"/>
      </a:dk1>
      <a:lt1>
        <a:sysClr val="window" lastClr="FFFFFF"/>
      </a:lt1>
      <a:dk2>
        <a:srgbClr val="9CA4A7"/>
      </a:dk2>
      <a:lt2>
        <a:srgbClr val="AF272F"/>
      </a:lt2>
      <a:accent1>
        <a:srgbClr val="5B6770"/>
      </a:accent1>
      <a:accent2>
        <a:srgbClr val="A2AAAD"/>
      </a:accent2>
      <a:accent3>
        <a:srgbClr val="AC956E"/>
      </a:accent3>
      <a:accent4>
        <a:srgbClr val="808DA9"/>
      </a:accent4>
      <a:accent5>
        <a:srgbClr val="424E5B"/>
      </a:accent5>
      <a:accent6>
        <a:srgbClr val="730E00"/>
      </a:accent6>
      <a:hlink>
        <a:srgbClr val="D26900"/>
      </a:hlink>
      <a:folHlink>
        <a:srgbClr val="D8924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2E1D65FCBF004E919A987366372BDD" ma:contentTypeVersion="8" ma:contentTypeDescription="Create a new document." ma:contentTypeScope="" ma:versionID="ddbcd364aca04656c34bf124222eed59">
  <xsd:schema xmlns:xsd="http://www.w3.org/2001/XMLSchema" xmlns:xs="http://www.w3.org/2001/XMLSchema" xmlns:p="http://schemas.microsoft.com/office/2006/metadata/properties" xmlns:ns2="11988eb8-5e43-4125-932c-2e6c4a045fc8" xmlns:ns3="ffcb171c-5eb6-4b7e-bff7-850b4441ed9e" targetNamespace="http://schemas.microsoft.com/office/2006/metadata/properties" ma:root="true" ma:fieldsID="5514e3ccde916e6df81bd30f73f3b541" ns2:_="" ns3:_="">
    <xsd:import namespace="11988eb8-5e43-4125-932c-2e6c4a045fc8"/>
    <xsd:import namespace="ffcb171c-5eb6-4b7e-bff7-850b4441ed9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Checked_x0020_in_x0020_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988eb8-5e43-4125-932c-2e6c4a045f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Checked_x0020_in_x0020_by" ma:index="15" nillable="true" ma:displayName="Checked in by" ma:list="UserInfo" ma:SharePointGroup="0" ma:internalName="Checked_x0020_in_x0020_by"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cb171c-5eb6-4b7e-bff7-850b4441ed9e"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Checked_x0020_in_x0020_by xmlns="11988eb8-5e43-4125-932c-2e6c4a045fc8">
      <UserInfo>
        <DisplayName/>
        <AccountId xsi:nil="true"/>
        <AccountType/>
      </UserInfo>
    </Checked_x0020_in_x0020_by>
  </documentManagement>
</p:properties>
</file>

<file path=customXml/itemProps1.xml><?xml version="1.0" encoding="utf-8"?>
<ds:datastoreItem xmlns:ds="http://schemas.openxmlformats.org/officeDocument/2006/customXml" ds:itemID="{FF722E30-2144-4C86-ACCB-9A7245128921}">
  <ds:schemaRefs>
    <ds:schemaRef ds:uri="http://schemas.microsoft.com/sharepoint/v3/contenttype/forms"/>
  </ds:schemaRefs>
</ds:datastoreItem>
</file>

<file path=customXml/itemProps2.xml><?xml version="1.0" encoding="utf-8"?>
<ds:datastoreItem xmlns:ds="http://schemas.openxmlformats.org/officeDocument/2006/customXml" ds:itemID="{59F323C2-E2C1-4182-94AF-93DE77B81EAF}">
  <ds:schemaRefs>
    <ds:schemaRef ds:uri="11988eb8-5e43-4125-932c-2e6c4a045fc8"/>
    <ds:schemaRef ds:uri="ffcb171c-5eb6-4b7e-bff7-850b4441ed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2735644-698B-4C42-82FD-A8CFDB01F6CE}">
  <ds:schemaRefs>
    <ds:schemaRef ds:uri="11988eb8-5e43-4125-932c-2e6c4a045fc8"/>
    <ds:schemaRef ds:uri="ffcb171c-5eb6-4b7e-bff7-850b4441ed9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77</TotalTime>
  <Words>2751</Words>
  <Application>Microsoft Office PowerPoint</Application>
  <PresentationFormat>Custom</PresentationFormat>
  <Paragraphs>272</Paragraphs>
  <Slides>33</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Publico Text</vt:lpstr>
      <vt:lpstr>Segoe UI</vt:lpstr>
      <vt:lpstr>Times</vt:lpstr>
      <vt:lpstr>Times New Roman</vt:lpstr>
      <vt:lpstr>1_Custom Design</vt:lpstr>
      <vt:lpstr>Early Career Development &amp; Mentoring Program </vt:lpstr>
      <vt:lpstr>Agenda</vt:lpstr>
      <vt:lpstr>The NCER Mission</vt:lpstr>
      <vt:lpstr> Goals of the Early Career  Programs</vt:lpstr>
      <vt:lpstr> Structure  of the Early Career  Programs </vt:lpstr>
      <vt:lpstr> Types of Research  Funded</vt:lpstr>
      <vt:lpstr>Tip - Requirements vs. Recommendations</vt:lpstr>
      <vt:lpstr> Education Research Requirements  </vt:lpstr>
      <vt:lpstr>NCER Early Career Eligibility Requirements</vt:lpstr>
      <vt:lpstr>Eligible Applicant &amp; Principal Investigator Requirements</vt:lpstr>
      <vt:lpstr>Applicant Requirements</vt:lpstr>
      <vt:lpstr>PI Eligibility Requirements</vt:lpstr>
      <vt:lpstr>Mentor Requirements</vt:lpstr>
      <vt:lpstr>Award &amp; Budget Parameter Details</vt:lpstr>
      <vt:lpstr>Indirect Cost Limits</vt:lpstr>
      <vt:lpstr>Training Program Narrative</vt:lpstr>
      <vt:lpstr>Significance Requirements</vt:lpstr>
      <vt:lpstr>Research Plan Requirements</vt:lpstr>
      <vt:lpstr>Tips for Developing Your Research Plan</vt:lpstr>
      <vt:lpstr>Career Development Plan Requirements</vt:lpstr>
      <vt:lpstr>Career Development Plan Tips</vt:lpstr>
      <vt:lpstr>Personnel Requirements</vt:lpstr>
      <vt:lpstr>Tips for Selecting Personnel</vt:lpstr>
      <vt:lpstr>Resources</vt:lpstr>
      <vt:lpstr>Appendices</vt:lpstr>
      <vt:lpstr>Tips – Where to start….</vt:lpstr>
      <vt:lpstr>Tips for Early Career Applicants</vt:lpstr>
      <vt:lpstr>The Strongest Training Program Narratives</vt:lpstr>
      <vt:lpstr>The Strongest Training Program Narratives Also</vt:lpstr>
      <vt:lpstr>Know Yourself</vt:lpstr>
      <vt:lpstr>Role of Program Officers</vt:lpstr>
      <vt:lpstr>Contact Us</vt:lpstr>
      <vt:lpstr>Time  for  Q &amp; 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CGH</dc:creator>
  <cp:keywords/>
  <dc:description/>
  <cp:lastModifiedBy>Stapleton, Katina</cp:lastModifiedBy>
  <cp:revision>3</cp:revision>
  <cp:lastPrinted>2023-10-08T22:59:04Z</cp:lastPrinted>
  <dcterms:created xsi:type="dcterms:W3CDTF">2015-09-22T16:23:20Z</dcterms:created>
  <dcterms:modified xsi:type="dcterms:W3CDTF">2024-12-03T20:46:14Z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0x010100F72E1D65FCBF004E919A987366372BDD</vt:lpwstr>
  </property>
</Properties>
</file>