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1"/>
  </p:sldMasterIdLst>
  <p:notesMasterIdLst>
    <p:notesMasterId r:id="rId10"/>
  </p:notesMasterIdLst>
  <p:handoutMasterIdLst>
    <p:handoutMasterId r:id="rId11"/>
  </p:handoutMasterIdLst>
  <p:sldIdLst>
    <p:sldId id="307" r:id="rId2"/>
    <p:sldId id="4571" r:id="rId3"/>
    <p:sldId id="4589" r:id="rId4"/>
    <p:sldId id="4582" r:id="rId5"/>
    <p:sldId id="4592" r:id="rId6"/>
    <p:sldId id="1821" r:id="rId7"/>
    <p:sldId id="4585" r:id="rId8"/>
    <p:sldId id="4573" r:id="rId9"/>
  </p:sldIdLst>
  <p:sldSz cx="24387175" cy="13716000"/>
  <p:notesSz cx="6858000" cy="9144000"/>
  <p:defaultTextStyle>
    <a:defPPr>
      <a:defRPr lang="en-US"/>
    </a:defPPr>
    <a:lvl1pPr algn="l" defTabSz="1219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1219200" indent="-762000" algn="l" defTabSz="1219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2438400" indent="-1524000" algn="l" defTabSz="1219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3657600" indent="-2286000" algn="l" defTabSz="1219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4876800" indent="-3048000" algn="l" defTabSz="1219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4131C1C-46F3-D8EB-C069-D904AEDFF6B9}" name="White, Christine" initials="WC" userId="S::Christine.White@ed.gov::2cff0c01-6cf3-4d62-a31b-e17f64cc803c" providerId="AD"/>
  <p188:author id="{2DB7BA25-7380-4D67-E19D-FD7853F0484E}" name="Kim, Helyn" initials="KH" userId="S::Helyn.Kim@ed.gov::ecca271c-6d90-41d2-b1de-1699dd814710" providerId="AD"/>
  <p188:author id="{83015B43-F913-0497-8794-F8A15E96306E}" name="Namy, Laura" initials="NL" userId="S::laura.namy@ed.gov::94cf2d81-7f08-4be4-b49d-38b20cef7e09" providerId="AD"/>
  <p188:author id="{DA2AFE4E-872D-B767-9B0C-BE08DA5CF5AD}" name="Jones, Nathan" initials="JN" userId="S::nathan.jones@ed.gov::8ba72755-6de5-4160-a5ac-13fe66db43c7" providerId="AD"/>
  <p188:author id="{2998EE51-0203-DDC0-231B-EFBD5E6C70FD}" name="Pollack, Courtney" initials="PC" userId="S::courtney.pollack@ed.gov::3866159a-05b7-4b21-9418-84eaefa5427b" providerId="AD"/>
  <p188:author id="{65AE3C6B-4433-5098-47B3-A74C41D10EC2}" name="Faust, Lara" initials="FL" userId="S::Lara.Faust@ed.gov::d579866f-c04b-4413-95ff-296c917c2dd8" providerId="AD"/>
  <p188:author id="{6C3B5E7F-87D4-5A05-0068-72946391A3F7}" name="Pollard, Erin" initials="PE" userId="S::Erin.Pollard@ed.gov::9f95ea41-c800-4820-94fa-96570e621382" providerId="AD"/>
  <p188:author id="{FEE47CE1-EEC5-0CA6-DDE8-877C6241D075}" name="Faust, Lara" initials="FL" userId="S::lara.faust@ed.gov::d579866f-c04b-4413-95ff-296c917c2dd8" providerId="AD"/>
  <p188:author id="{81028CF5-D4AA-0E8D-836C-CDD95FBD8A62}" name="Pollack, Courtney" initials="CP" userId="Pollack, Courtney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7483"/>
    <a:srgbClr val="EAEFF2"/>
    <a:srgbClr val="FBB03B"/>
    <a:srgbClr val="071D49"/>
    <a:srgbClr val="E3E9ED"/>
    <a:srgbClr val="D5DEE3"/>
    <a:srgbClr val="C8D3DA"/>
    <a:srgbClr val="00843D"/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06C774-AC03-459D-8475-4B27C24E8C66}" v="2" dt="2024-12-02T17:39:18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027" autoAdjust="0"/>
    <p:restoredTop sz="86351" autoAdjust="0"/>
  </p:normalViewPr>
  <p:slideViewPr>
    <p:cSldViewPr snapToGrid="0">
      <p:cViewPr varScale="1">
        <p:scale>
          <a:sx n="26" d="100"/>
          <a:sy n="26" d="100"/>
        </p:scale>
        <p:origin x="48" y="100"/>
      </p:cViewPr>
      <p:guideLst/>
    </p:cSldViewPr>
  </p:slideViewPr>
  <p:outlineViewPr>
    <p:cViewPr>
      <p:scale>
        <a:sx n="33" d="100"/>
        <a:sy n="33" d="100"/>
      </p:scale>
      <p:origin x="0" y="-842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E1E43E-789C-1D2F-A5B0-5E7C55FA33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50670-760C-F238-B4E7-4F3714D23F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B0F45A-7FBD-4C8F-ABDD-AF098B9715D4}" type="datetime1">
              <a:rPr lang="en-US"/>
              <a:pPr>
                <a:defRPr/>
              </a:pPr>
              <a:t>12/3/2024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D85CA6-50A9-EEEE-400C-0BB415119D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6F7A1-4B39-E891-A7E8-D0D13B1A9F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491548-112C-4125-887E-AD160E487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093C54-97CA-03E0-4B94-D5BFC3478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7A1B7D-5D3D-4619-AEB2-36A3DC30145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6E8A21-C88F-4B22-B094-49B68340F79C}" type="datetime1">
              <a:rPr lang="en-US"/>
              <a:pPr>
                <a:defRPr/>
              </a:pPr>
              <a:t>12/3/2024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4F41259-33E3-981C-9739-16996FD5E6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0E2BC23-9154-CDD1-AE40-3AC4DFFF8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noProof="0"/>
              <a:t>Click to edit Master text styles</a:t>
            </a:r>
          </a:p>
          <a:p>
            <a:pPr lvl="1"/>
            <a:r>
              <a:rPr lang="tr-TR" noProof="0"/>
              <a:t>Second level</a:t>
            </a:r>
          </a:p>
          <a:p>
            <a:pPr lvl="2"/>
            <a:r>
              <a:rPr lang="tr-TR" noProof="0"/>
              <a:t>Third level</a:t>
            </a:r>
          </a:p>
          <a:p>
            <a:pPr lvl="3"/>
            <a:r>
              <a:rPr lang="tr-TR" noProof="0"/>
              <a:t>Fourth level</a:t>
            </a:r>
          </a:p>
          <a:p>
            <a:pPr lvl="4"/>
            <a:r>
              <a:rPr lang="tr-TR" noProof="0"/>
              <a:t>Fifth level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05B4A-182A-1054-61E0-4C89BA0C895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361FA6-539E-A1EF-E11C-4E1263B5F2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926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4EA622-5CF4-4212-8248-5B303B53BA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19200" rtl="0" eaLnBrk="0" fontAlgn="base" hangingPunct="0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1219200" algn="l" defTabSz="1219200" rtl="0" eaLnBrk="0" fontAlgn="base" hangingPunct="0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2438400" algn="l" defTabSz="1219200" rtl="0" eaLnBrk="0" fontAlgn="base" hangingPunct="0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3657600" algn="l" defTabSz="1219200" rtl="0" eaLnBrk="0" fontAlgn="base" hangingPunct="0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4876800" algn="l" defTabSz="1219200" rtl="0" eaLnBrk="0" fontAlgn="base" hangingPunct="0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6096305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F3FB3489-C393-EDA2-D28A-2C0CFBB661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B1840E35-0FD6-1F54-9C68-4F13EC6BDB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278947-ECE8-4E97-954B-DADEE7C358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0921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278947-ECE8-4E97-954B-DADEE7C358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4244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4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51988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4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48784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78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857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378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—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F4BCF0-2842-95E2-6D94-2392265D884A}"/>
              </a:ext>
            </a:extLst>
          </p:cNvPr>
          <p:cNvSpPr>
            <a:spLocks/>
          </p:cNvSpPr>
          <p:nvPr userDrawn="1"/>
        </p:nvSpPr>
        <p:spPr>
          <a:xfrm>
            <a:off x="1588" y="361950"/>
            <a:ext cx="24384000" cy="11826875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66C8EC-D353-9011-2292-8F7053345741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1D8B3C38-7485-C15F-E1F5-CBC1466BEE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2269122" y="5029200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bg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268538" y="8458200"/>
            <a:ext cx="2914649" cy="296895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5330714" y="8458200"/>
            <a:ext cx="2914649" cy="296895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DB957754-4AAE-3269-2AB0-D0A6F9872F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EA0F0E19-3BC5-4C6B-A365-327FDED8A10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264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891C9C1-4010-43DB-DE67-F2E56F93795F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C1188CE1-1CBC-66A0-A806-5FB12FA04D8F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D09F7988-B6E4-FB71-E569-C14C4E2FDD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10682747" cy="1219177"/>
          </a:xfrm>
        </p:spPr>
        <p:txBody>
          <a:bodyPr lIns="0" tIns="0" rIns="0" bIns="0">
            <a:noAutofit/>
          </a:bodyPr>
          <a:lstStyle>
            <a:lvl1pPr>
              <a:defRPr sz="60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title</a:t>
            </a:r>
            <a:r>
              <a:rPr lang="tr-TR"/>
              <a:t> </a:t>
            </a:r>
            <a:r>
              <a:rPr lang="tr-TR" err="1"/>
              <a:t>style</a:t>
            </a:r>
            <a:endParaRPr lang="en-US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12574588" y="1143001"/>
            <a:ext cx="10653252" cy="10287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144586" y="3152752"/>
            <a:ext cx="10682748" cy="3860491"/>
          </a:xfrm>
        </p:spPr>
        <p:txBody>
          <a:bodyPr/>
          <a:lstStyle>
            <a:lvl1pPr>
              <a:defRPr sz="4800">
                <a:solidFill>
                  <a:srgbClr val="576F7F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144586" y="7781903"/>
            <a:ext cx="10682748" cy="3648098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CD964A7-04B8-8011-FE1C-BE5B537C43A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3E538F5D-B38C-4723-8E6C-53A59870CE7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9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FB49532-3AD8-7473-967F-29211E375CA7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502075B0-3CD8-796B-5F36-6BB1942C6000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92E4631E-F98C-946B-7905-AB34C4D4AB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0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title</a:t>
            </a:r>
            <a:r>
              <a:rPr lang="tr-TR"/>
              <a:t> </a:t>
            </a:r>
            <a:r>
              <a:rPr lang="tr-TR" err="1"/>
              <a:t>style</a:t>
            </a:r>
            <a:endParaRPr lang="en-US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1144588" y="3124175"/>
            <a:ext cx="22083252" cy="464821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12574586" y="8531537"/>
            <a:ext cx="10682748" cy="2898463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144586" y="8531537"/>
            <a:ext cx="10682748" cy="2898463"/>
          </a:xfrm>
        </p:spPr>
        <p:txBody>
          <a:bodyPr/>
          <a:lstStyle>
            <a:lvl1pPr>
              <a:defRPr sz="4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B0E7D37-129D-4DD5-F5C9-4EC521CFEB6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90235D04-C7CC-4E33-9862-F8B2E01A60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2322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ABBD5A-95D3-0F05-06BA-DC3EB050B05B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1BDFE87-8E07-EF1B-CFCC-68F4624B89E2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539D585F-A07A-C24E-292E-7994265D9B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0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title</a:t>
            </a:r>
            <a:r>
              <a:rPr lang="tr-TR"/>
              <a:t> </a:t>
            </a:r>
            <a:r>
              <a:rPr lang="tr-TR" err="1"/>
              <a:t>style</a:t>
            </a:r>
            <a:endParaRPr lang="en-US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1144588" y="3124175"/>
            <a:ext cx="10668000" cy="464821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12592876" y="3124175"/>
            <a:ext cx="10668000" cy="464821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144586" y="8531537"/>
            <a:ext cx="10682748" cy="2898463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12574586" y="8531537"/>
            <a:ext cx="10682748" cy="2898463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04DB7BAC-AB38-8171-DD29-170AA6E18ED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E9305A2F-00AA-45F1-9380-B1CEBBC049C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6819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E7D88FE-48CE-9629-70D5-D803088E4260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05AA2A73-EF49-5211-7A5E-6C868643955A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926F2355-7956-7F52-7457-20980D0606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0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title</a:t>
            </a:r>
            <a:r>
              <a:rPr lang="tr-TR"/>
              <a:t> </a:t>
            </a:r>
            <a:r>
              <a:rPr lang="tr-TR" err="1"/>
              <a:t>style</a:t>
            </a:r>
            <a:endParaRPr lang="en-US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1144588" y="3124175"/>
            <a:ext cx="6858000" cy="464821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8764587" y="3124175"/>
            <a:ext cx="6858000" cy="464821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16384587" y="3124175"/>
            <a:ext cx="6858000" cy="464821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144586" y="8531537"/>
            <a:ext cx="6858002" cy="2898463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6"/>
          </p:nvPr>
        </p:nvSpPr>
        <p:spPr>
          <a:xfrm>
            <a:off x="8774111" y="8531537"/>
            <a:ext cx="6858002" cy="2898463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16375061" y="8531537"/>
            <a:ext cx="6858002" cy="2898463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4376521B-50C4-A0A8-6D61-15F55334D2EA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FAF8BC0B-86B0-4DEF-ADC2-9870ED7A13C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5993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E0661BC-BAEE-D661-D7AA-3061790D6FE3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30B41105-A5FA-1E72-F679-67203409CABA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DDFA690B-3F7E-F461-A6A2-7F54901F6B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0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title</a:t>
            </a:r>
            <a:r>
              <a:rPr lang="tr-TR"/>
              <a:t> </a:t>
            </a:r>
            <a:r>
              <a:rPr lang="tr-TR" err="1"/>
              <a:t>style</a:t>
            </a:r>
            <a:endParaRPr lang="en-US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6"/>
          </p:nvPr>
        </p:nvSpPr>
        <p:spPr>
          <a:xfrm>
            <a:off x="1144587" y="3121326"/>
            <a:ext cx="10667999" cy="8305799"/>
          </a:xfrm>
          <a:prstGeom prst="rect">
            <a:avLst/>
          </a:prstGeom>
        </p:spPr>
        <p:txBody>
          <a:bodyPr/>
          <a:lstStyle>
            <a:lvl1pPr>
              <a:tabLst>
                <a:tab pos="114300" algn="l"/>
              </a:tabLst>
              <a:defRPr sz="4800">
                <a:solidFill>
                  <a:srgbClr val="576F7F"/>
                </a:solidFill>
              </a:defRPr>
            </a:lvl1pPr>
            <a:lvl2pPr marL="114300" indent="-114300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 marL="230188" indent="-115888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12574588" y="3121326"/>
            <a:ext cx="10667998" cy="8305798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7356290-F8CF-BFC9-CE38-C36A7F2F820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 sz="2800"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C54AFE98-ED5F-43D3-813E-1E9E512F8C2A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889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8F93965F-B04E-953E-0AAC-6CC18546C6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67E3B52-86E0-F44A-9F0C-EC615B8B2709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9183E915-1480-B297-2E5E-91DFDC9CCAA8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6CA7E9A3-D32E-5281-46D1-A114E651BC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 sz="2800"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35ED25A3-96BF-45E7-86B1-0720803BBCE7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1500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503FC5D4-1155-16E3-AF84-D2FD10CBED4E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3"/>
          <a:stretch>
            <a:fillRect/>
          </a:stretch>
        </p:blipFill>
        <p:spPr bwMode="auto">
          <a:xfrm>
            <a:off x="0" y="0"/>
            <a:ext cx="243871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4387175" cy="2743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>
                <a:latin typeface="Publico Text" panose="02040502060504060203" pitchFamily="18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8753893-B24D-445D-266B-4733ADFEE1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defTabSz="1219261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A68AA46-DDE3-4832-808B-AA9A5CA92819}" type="datetime1">
              <a:rPr lang="en-US"/>
              <a:pPr>
                <a:defRPr/>
              </a:pPr>
              <a:t>12/3/2024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A341320-CC4E-C27C-8482-559641939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2788" y="12712700"/>
            <a:ext cx="7721600" cy="730250"/>
          </a:xfrm>
          <a:prstGeom prst="rect">
            <a:avLst/>
          </a:prstGeom>
        </p:spPr>
        <p:txBody>
          <a:bodyPr/>
          <a:lstStyle>
            <a:lvl1pPr defTabSz="1219261" eaLnBrk="0" fontAlgn="auto" hangingPunct="0">
              <a:spcBef>
                <a:spcPts val="0"/>
              </a:spcBef>
              <a:spcAft>
                <a:spcPts val="0"/>
              </a:spcAft>
              <a:defRPr sz="4800">
                <a:solidFill>
                  <a:prstClr val="black"/>
                </a:solidFill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84E6800-97BF-A953-704A-9B6F31428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24CE38A0-7ECE-4168-AE42-F8104078E91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300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—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799267-22E6-D01B-C225-6512DC8A91E9}"/>
              </a:ext>
            </a:extLst>
          </p:cNvPr>
          <p:cNvSpPr>
            <a:spLocks/>
          </p:cNvSpPr>
          <p:nvPr userDrawn="1"/>
        </p:nvSpPr>
        <p:spPr>
          <a:xfrm>
            <a:off x="1588" y="361950"/>
            <a:ext cx="24384000" cy="11826875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D10FFA-178C-4429-C2D7-944B9B4ABE28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48B24B1C-2E35-3609-4390-28263E247C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itle 1"/>
          <p:cNvSpPr>
            <a:spLocks noGrp="1"/>
          </p:cNvSpPr>
          <p:nvPr>
            <p:ph type="ctrTitle"/>
          </p:nvPr>
        </p:nvSpPr>
        <p:spPr>
          <a:xfrm>
            <a:off x="2269122" y="5029200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tx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268538" y="8458200"/>
            <a:ext cx="2914649" cy="29689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5330714" y="8458200"/>
            <a:ext cx="2914649" cy="29689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45211E0-9763-C0EB-2675-E41FC9BB86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AAE980B3-0E84-4AF6-8986-E5584DE6417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7978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—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FAE349-2476-29C6-3E55-1E0D067844A9}"/>
              </a:ext>
            </a:extLst>
          </p:cNvPr>
          <p:cNvSpPr>
            <a:spLocks/>
          </p:cNvSpPr>
          <p:nvPr userDrawn="1"/>
        </p:nvSpPr>
        <p:spPr>
          <a:xfrm>
            <a:off x="1588" y="361950"/>
            <a:ext cx="24384000" cy="11826875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7F5B394-1B36-16CE-B4BC-B90C6AC0E9A1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4C42ED6C-6677-DBF5-AE39-29F00A58CC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2269122" y="5531272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bg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C6A53DF4-A765-5DCD-B00D-FF8F97B1E2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18ADF44A-3959-4187-93F4-F267FF76DDA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612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—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D86654E-DD12-EAAF-B1BF-42E70057F521}"/>
              </a:ext>
            </a:extLst>
          </p:cNvPr>
          <p:cNvSpPr>
            <a:spLocks/>
          </p:cNvSpPr>
          <p:nvPr userDrawn="1"/>
        </p:nvSpPr>
        <p:spPr>
          <a:xfrm>
            <a:off x="1588" y="361950"/>
            <a:ext cx="24384000" cy="11826875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94F5C2-912A-257C-7B24-9AFB2D9A2453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653CC938-7E17-30AD-F1BD-7AB41CA0BC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2269122" y="5531272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tx1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720D1A95-FACC-41DD-68A1-BBA8F69665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39998307-CA71-4EF2-9712-43739E0720B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1526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—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80AB4E6-BD4D-6242-8D0D-8ABF988DC39A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1114436-4F72-BC26-FBD0-F38026626387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41BB1502-C2D5-D82C-C7FB-98034F87E9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2269122" y="5531272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3690229-28DF-963F-2D5B-2BA386E2E3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 sz="2800"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579FE933-BC5D-444D-9985-344C71969017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4377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—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A0B153DB-A5D3-361D-0213-6B8EAADE52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ACB2A3-A0C4-6075-742D-D2681A7F19AC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-31941" y="362172"/>
            <a:ext cx="24419116" cy="11826977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A6A3E3C-5104-CAEC-C56F-368EED0BC88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 sz="2800"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E33D0662-3320-47AF-8538-5982B19BC1B9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629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—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22182AD-3731-F922-2957-9FCD4C698047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AE20DD5-7797-6EEC-AE52-08B5FCB84EF5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A67F7C45-5C4A-E5F0-3BEB-BD35DB3BC9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1144588" y="1143001"/>
            <a:ext cx="22083252" cy="10287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0CCD2FA7-420B-21A1-4085-884ADBF4434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 sz="2800"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CC85F58F-3B27-4989-800B-6ED82A98DB7B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553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—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531F5AB-42B1-860F-C99E-68351DC567E2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2F5FBBB8-4D6A-5830-4A99-F3CCE5117BA4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B408DCD-1C10-6756-B0B0-CED2315881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0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title</a:t>
            </a:r>
            <a:r>
              <a:rPr lang="tr-TR"/>
              <a:t> </a:t>
            </a:r>
            <a:r>
              <a:rPr lang="tr-TR" err="1"/>
              <a:t>style</a:t>
            </a:r>
            <a:endParaRPr lang="en-US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144586" y="3152752"/>
            <a:ext cx="22098002" cy="7607594"/>
          </a:xfr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40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DB0FBC5-F3CB-5F28-EDA0-BA14632D19E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>
              <a:defRPr/>
            </a:pPr>
            <a:fld id="{7EDF0F07-0648-460C-B6FC-72B1D32B16E8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259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—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B82F56E-B204-8FCA-3ECF-DBE12CC5DC63}"/>
              </a:ext>
            </a:extLst>
          </p:cNvPr>
          <p:cNvCxnSpPr/>
          <p:nvPr userDrawn="1"/>
        </p:nvCxnSpPr>
        <p:spPr>
          <a:xfrm>
            <a:off x="757238" y="12188825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37D950F-B03D-AE5D-8452-472D21F6AC91}"/>
              </a:ext>
            </a:extLst>
          </p:cNvPr>
          <p:cNvSpPr>
            <a:spLocks/>
          </p:cNvSpPr>
          <p:nvPr userDrawn="1"/>
        </p:nvSpPr>
        <p:spPr>
          <a:xfrm>
            <a:off x="1588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80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4B9B95FA-9C16-88A9-9BEA-C9BA60DC63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2455525"/>
            <a:ext cx="3810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000" b="0" i="0" baseline="0">
                <a:solidFill>
                  <a:srgbClr val="576F7F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title</a:t>
            </a:r>
            <a:r>
              <a:rPr lang="tr-TR"/>
              <a:t> </a:t>
            </a:r>
            <a:r>
              <a:rPr lang="tr-TR" err="1"/>
              <a:t>style</a:t>
            </a:r>
            <a:endParaRPr lang="en-US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144586" y="3152752"/>
            <a:ext cx="22098002" cy="3860491"/>
          </a:xfrm>
        </p:spPr>
        <p:txBody>
          <a:bodyPr/>
          <a:lstStyle>
            <a:lvl1pPr>
              <a:defRPr sz="4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144586" y="7781903"/>
            <a:ext cx="10682748" cy="3648098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12574586" y="7781903"/>
            <a:ext cx="10682748" cy="3648098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err="1"/>
              <a:t>Click</a:t>
            </a:r>
            <a:r>
              <a:rPr lang="tr-TR"/>
              <a:t> </a:t>
            </a:r>
            <a:r>
              <a:rPr lang="tr-TR" err="1"/>
              <a:t>to</a:t>
            </a:r>
            <a:r>
              <a:rPr lang="tr-TR"/>
              <a:t> </a:t>
            </a:r>
            <a:r>
              <a:rPr lang="tr-TR" err="1"/>
              <a:t>edit</a:t>
            </a:r>
            <a:r>
              <a:rPr lang="tr-TR"/>
              <a:t> Master </a:t>
            </a:r>
            <a:r>
              <a:rPr lang="tr-TR" err="1"/>
              <a:t>text</a:t>
            </a:r>
            <a:r>
              <a:rPr lang="tr-TR"/>
              <a:t> </a:t>
            </a:r>
            <a:r>
              <a:rPr lang="tr-TR" err="1"/>
              <a:t>styles</a:t>
            </a:r>
            <a:endParaRPr lang="tr-T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8410D089-2D92-AD10-D8F2-F2AEEE257EF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22674263" y="12585700"/>
            <a:ext cx="950912" cy="73342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pPr>
              <a:defRPr/>
            </a:pPr>
            <a:fld id="{F93230EB-2EDA-4696-8C2B-918D8531DDF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9679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CBC05E9-9C65-88E9-7A75-6DEA79FCE7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92263" y="976313"/>
            <a:ext cx="21948775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/>
              <a:t>Click to edit Master title style</a:t>
            </a: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60090-3A34-13D0-9BAF-A48140E00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98613" y="12265025"/>
            <a:ext cx="1247775" cy="733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9261" eaLnBrk="1" fontAlgn="auto" hangingPunct="1">
              <a:spcBef>
                <a:spcPts val="0"/>
              </a:spcBef>
              <a:spcAft>
                <a:spcPts val="0"/>
              </a:spcAft>
              <a:defRPr lang="en-US" sz="2800" b="0" i="0" kern="12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04E9DDC-1DB9-45A6-A3AF-FE9F7B2B6D6D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65BB9E34-77E7-B143-E5A9-5AFB562B5C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92263" y="3124200"/>
            <a:ext cx="21948775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/>
              <a:t>Click to edit Master text styles</a:t>
            </a:r>
          </a:p>
          <a:p>
            <a:pPr lvl="0"/>
            <a:r>
              <a:rPr lang="tr-TR" altLang="en-US"/>
              <a:t>Second level</a:t>
            </a:r>
          </a:p>
          <a:p>
            <a:pPr lvl="1"/>
            <a:r>
              <a:rPr lang="tr-TR" altLang="en-US"/>
              <a:t>Third level</a:t>
            </a: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  <p:sldLayoutId id="2147483989" r:id="rId14"/>
    <p:sldLayoutId id="2147483990" r:id="rId15"/>
    <p:sldLayoutId id="2147483991" r:id="rId16"/>
  </p:sldLayoutIdLst>
  <p:hf hdr="0"/>
  <p:txStyles>
    <p:titleStyle>
      <a:lvl1pPr algn="l" defTabSz="1219200" rtl="0" eaLnBrk="0" fontAlgn="base" hangingPunct="0">
        <a:spcBef>
          <a:spcPct val="0"/>
        </a:spcBef>
        <a:spcAft>
          <a:spcPct val="0"/>
        </a:spcAft>
        <a:defRPr lang="en-US" sz="6000" kern="1200" dirty="0">
          <a:solidFill>
            <a:srgbClr val="576F7F"/>
          </a:solidFill>
          <a:latin typeface="Georgia" panose="02040502050405020303" pitchFamily="18" charset="0"/>
          <a:ea typeface="+mj-ea"/>
          <a:cs typeface="Times New Roman" panose="02020603050405020304" pitchFamily="18" charset="0"/>
        </a:defRPr>
      </a:lvl1pPr>
      <a:lvl2pPr algn="l" defTabSz="1219200" rtl="0" eaLnBrk="0" fontAlgn="base" hangingPunct="0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Publico Text" panose="02040502060504060203" pitchFamily="18" charset="0"/>
          <a:cs typeface="Times New Roman" panose="02020603050405020304" pitchFamily="18" charset="0"/>
        </a:defRPr>
      </a:lvl2pPr>
      <a:lvl3pPr algn="l" defTabSz="1219200" rtl="0" eaLnBrk="0" fontAlgn="base" hangingPunct="0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Publico Text" panose="02040502060504060203" pitchFamily="18" charset="0"/>
          <a:cs typeface="Times New Roman" panose="02020603050405020304" pitchFamily="18" charset="0"/>
        </a:defRPr>
      </a:lvl3pPr>
      <a:lvl4pPr algn="l" defTabSz="1219200" rtl="0" eaLnBrk="0" fontAlgn="base" hangingPunct="0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Publico Text" panose="02040502060504060203" pitchFamily="18" charset="0"/>
          <a:cs typeface="Times New Roman" panose="02020603050405020304" pitchFamily="18" charset="0"/>
        </a:defRPr>
      </a:lvl4pPr>
      <a:lvl5pPr algn="l" defTabSz="1219200" rtl="0" eaLnBrk="0" fontAlgn="base" hangingPunct="0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Publico Text" panose="02040502060504060203" pitchFamily="18" charset="0"/>
          <a:cs typeface="Times New Roman" panose="02020603050405020304" pitchFamily="18" charset="0"/>
        </a:defRPr>
      </a:lvl5pPr>
      <a:lvl6pPr marL="457200" algn="l" defTabSz="1219200" rtl="0" fontAlgn="base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l" defTabSz="1219200" rtl="0" fontAlgn="base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l" defTabSz="1219200" rtl="0" fontAlgn="base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l" defTabSz="1219200" rtl="0" fontAlgn="base">
        <a:spcBef>
          <a:spcPct val="0"/>
        </a:spcBef>
        <a:spcAft>
          <a:spcPct val="0"/>
        </a:spcAft>
        <a:defRPr sz="6800">
          <a:solidFill>
            <a:srgbClr val="576F7F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algn="l" defTabSz="1219200" rtl="0" eaLnBrk="0" fontAlgn="base" hangingPunct="0">
        <a:spcBef>
          <a:spcPct val="0"/>
        </a:spcBef>
        <a:spcAft>
          <a:spcPct val="0"/>
        </a:spcAft>
        <a:defRPr lang="tr-TR" sz="3600" kern="1200" dirty="0">
          <a:solidFill>
            <a:srgbClr val="576F7F"/>
          </a:solidFill>
          <a:latin typeface="Verdana" panose="020B0604030504040204" pitchFamily="34" charset="0"/>
          <a:ea typeface="Verdana" panose="020B0604030504040204" pitchFamily="34" charset="0"/>
          <a:cs typeface="Times New Roman" panose="02020603050405020304" pitchFamily="18" charset="0"/>
        </a:defRPr>
      </a:lvl1pPr>
      <a:lvl2pPr marL="1981200" indent="-909638" algn="l" defTabSz="121920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lang="tr-TR" sz="3200" kern="1200" dirty="0">
          <a:solidFill>
            <a:srgbClr val="576F7F"/>
          </a:solidFill>
          <a:latin typeface="Verdana" panose="020B0604030504040204" pitchFamily="34" charset="0"/>
          <a:ea typeface="Verdana" panose="020B0604030504040204" pitchFamily="34" charset="0"/>
          <a:cs typeface="Arial"/>
        </a:defRPr>
      </a:lvl2pPr>
      <a:lvl3pPr marL="3048000" indent="-609600" algn="l" defTabSz="121920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lang="tr-TR" sz="2800" kern="1200" dirty="0">
          <a:solidFill>
            <a:srgbClr val="000000"/>
          </a:solidFill>
          <a:latin typeface="Arial"/>
          <a:ea typeface="+mn-ea"/>
          <a:cs typeface="Arial"/>
        </a:defRPr>
      </a:lvl3pPr>
      <a:lvl4pPr marL="4267200" indent="-609600" algn="l" defTabSz="1219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5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86400" indent="-609600" algn="l" defTabSz="1219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5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6705684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6pPr>
      <a:lvl7pPr marL="7924899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7pPr>
      <a:lvl8pPr marL="9144114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8pPr>
      <a:lvl9pPr marL="10363330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30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46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61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76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91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507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722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itehouse.gov/wp-content/uploads/2022/08/08-2022-OSTP-Public-Access-Memo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hyperlink" Target="mailto:Erin.Pollard@ed.gov" TargetMode="External"/><Relationship Id="rId4" Type="http://schemas.openxmlformats.org/officeDocument/2006/relationships/hyperlink" Target="mailto:Laura.Namy@ed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954D4B0-565B-C6B0-314E-11FB5C97910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 bwMode="auto">
          <a:xfrm>
            <a:off x="769935" y="3906549"/>
            <a:ext cx="19869377" cy="4225081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lang="en-US" sz="7200" b="0" i="0" kern="1200" baseline="0">
                <a:solidFill>
                  <a:schemeClr val="bg1"/>
                </a:solidFill>
                <a:latin typeface="Publico Text" panose="02040502060504060203" pitchFamily="18" charset="0"/>
                <a:ea typeface="+mj-ea"/>
                <a:cs typeface="Times New Roman" panose="02020603050405020304" pitchFamily="18" charset="0"/>
              </a:defRPr>
            </a:lvl1pPr>
            <a:lvl2pPr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2pPr>
            <a:lvl3pPr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3pPr>
            <a:lvl4pPr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4pPr>
            <a:lvl5pPr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Publico Text" panose="02040502060504060203" pitchFamily="18" charset="0"/>
                <a:cs typeface="Times New Roman" panose="02020603050405020304" pitchFamily="18" charset="0"/>
              </a:defRPr>
            </a:lvl5pPr>
            <a:lvl6pPr marL="457200" algn="l" defTabSz="1219200" rtl="0" fontAlgn="base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914400" algn="l" defTabSz="1219200" rtl="0" fontAlgn="base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1371600" algn="l" defTabSz="1219200" rtl="0" fontAlgn="base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1828800" algn="l" defTabSz="1219200" rtl="0" fontAlgn="base">
              <a:spcBef>
                <a:spcPct val="0"/>
              </a:spcBef>
              <a:spcAft>
                <a:spcPct val="0"/>
              </a:spcAft>
              <a:defRPr sz="6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Times New Roman" panose="02020603050405020304" pitchFamily="18" charset="0"/>
              </a:rPr>
              <a:t>Preparing a Data Sharing and Management Plan for Grant Applications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F10A319-77E6-A6FC-97E7-AF4174B2CDDB}"/>
              </a:ext>
            </a:extLst>
          </p:cNvPr>
          <p:cNvSpPr txBox="1">
            <a:spLocks/>
          </p:cNvSpPr>
          <p:nvPr/>
        </p:nvSpPr>
        <p:spPr>
          <a:xfrm>
            <a:off x="769935" y="3759318"/>
            <a:ext cx="11865408" cy="1012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r" defTabSz="1219261" rtl="0" eaLnBrk="1" fontAlgn="auto" hangingPunct="1">
              <a:spcBef>
                <a:spcPts val="0"/>
              </a:spcBef>
              <a:spcAft>
                <a:spcPts val="0"/>
              </a:spcAft>
              <a:defRPr lang="en-US" sz="2133" b="0" i="0" kern="1200">
                <a:solidFill>
                  <a:srgbClr val="576F7F"/>
                </a:solidFill>
                <a:latin typeface="Publico Text" panose="02040502060504060203" pitchFamily="18" charset="0"/>
                <a:ea typeface="+mn-ea"/>
                <a:cs typeface="Times New Roman" panose="02020603050405020304" pitchFamily="18" charset="0"/>
              </a:defRPr>
            </a:lvl1pPr>
            <a:lvl2pPr marL="1219200" indent="-762000"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2438400" indent="-1524000"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3657600" indent="-2286000"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4876800" indent="-3048000"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en-US" sz="4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 Office Hour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A3D214A-441A-35FD-7A6F-494E4EDE2F8A}"/>
              </a:ext>
            </a:extLst>
          </p:cNvPr>
          <p:cNvSpPr txBox="1">
            <a:spLocks/>
          </p:cNvSpPr>
          <p:nvPr/>
        </p:nvSpPr>
        <p:spPr>
          <a:xfrm>
            <a:off x="769935" y="7717703"/>
            <a:ext cx="20872453" cy="1443390"/>
          </a:xfrm>
          <a:prstGeom prst="rect">
            <a:avLst/>
          </a:prstGeom>
        </p:spPr>
        <p:txBody>
          <a:bodyPr>
            <a:noAutofit/>
          </a:bodyPr>
          <a:lstStyle>
            <a:lvl1pPr algn="l" defTabSz="1219200" rtl="0" eaLnBrk="0" fontAlgn="base" hangingPunct="0">
              <a:spcBef>
                <a:spcPct val="0"/>
              </a:spcBef>
              <a:spcAft>
                <a:spcPct val="0"/>
              </a:spcAft>
              <a:defRPr lang="tr-TR" sz="4800" kern="1200" dirty="0">
                <a:solidFill>
                  <a:srgbClr val="576F7F"/>
                </a:solidFill>
                <a:latin typeface="Publico Text" panose="02040502060504060203" pitchFamily="18" charset="0"/>
                <a:ea typeface="+mn-ea"/>
                <a:cs typeface="Times New Roman" panose="02020603050405020304" pitchFamily="18" charset="0"/>
              </a:defRPr>
            </a:lvl1pPr>
            <a:lvl2pPr marL="1981200" indent="-909638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tr-TR" sz="2600" kern="1200" dirty="0">
                <a:solidFill>
                  <a:srgbClr val="576F7F"/>
                </a:solidFill>
                <a:latin typeface="Publico Text" panose="02040502060504060203" pitchFamily="18" charset="0"/>
                <a:ea typeface="+mn-ea"/>
                <a:cs typeface="Arial"/>
              </a:defRPr>
            </a:lvl2pPr>
            <a:lvl3pPr marL="3048000" indent="-609600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tr-TR" sz="2800" kern="1200" dirty="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3pPr>
            <a:lvl4pPr marL="42672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5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54864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5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670568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4899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11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330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Laura L. Namy, Ph.D.</a:t>
            </a:r>
          </a:p>
          <a:p>
            <a:r>
              <a:rPr lang="en-US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Associate Commissioner for Teaching and Learning, National Center for Education Research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A94FB-6CC2-4C33-9347-A605A531C8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Today’s 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F6E567-4515-4D53-A908-02EDDA7224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4585" y="3152752"/>
            <a:ext cx="22480589" cy="3705248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altLang="en-US" dirty="0">
                <a:solidFill>
                  <a:srgbClr val="5C7483"/>
                </a:solidFill>
              </a:rPr>
              <a:t>Review historical and new public access requirements 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solidFill>
                  <a:srgbClr val="5C7483"/>
                </a:solidFill>
              </a:rPr>
              <a:t>Discuss the structure and content of a Data Sharing and Management Plan (DSMP)</a:t>
            </a:r>
            <a:endParaRPr lang="en-US" altLang="en-US" dirty="0"/>
          </a:p>
          <a:p>
            <a:pPr>
              <a:spcAft>
                <a:spcPts val="1800"/>
              </a:spcAft>
            </a:pPr>
            <a:r>
              <a:rPr lang="en-US" altLang="en-US" dirty="0"/>
              <a:t>Q&amp;A</a:t>
            </a:r>
          </a:p>
          <a:p>
            <a:pPr marL="0" indent="0">
              <a:buNone/>
            </a:pPr>
            <a:endParaRPr lang="en-US" altLang="en-US" b="1" dirty="0"/>
          </a:p>
          <a:p>
            <a:endParaRPr lang="en-US" alt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34365EA4-5484-984A-9F1C-7F057C45EA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674263" y="12585700"/>
            <a:ext cx="950912" cy="733425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defPPr>
              <a:defRPr lang="en-US"/>
            </a:defPPr>
            <a:lvl1pPr marL="0" algn="r" defTabSz="1828800" rtl="0" eaLnBrk="1" latinLnBrk="0" hangingPunct="1">
              <a:defRPr lang="en-US" sz="1600" b="0" i="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46">
              <a:defRPr/>
            </a:pPr>
            <a:fld id="{BA8CF1B3-96A0-D24B-B5C9-B5B93FF4523E}" type="slidenum">
              <a:rPr lang="uk-UA" sz="2800"/>
              <a:pPr defTabSz="914446">
                <a:defRPr/>
              </a:pPr>
              <a:t>2</a:t>
            </a:fld>
            <a:endParaRPr lang="uk-UA" sz="2800"/>
          </a:p>
        </p:txBody>
      </p:sp>
    </p:spTree>
    <p:extLst>
      <p:ext uri="{BB962C8B-B14F-4D97-AF65-F5344CB8AC3E}">
        <p14:creationId xmlns:p14="http://schemas.microsoft.com/office/powerpoint/2010/main" val="884737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A94FB-6CC2-4C33-9347-A605A531C8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Brief Background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F6E567-4515-4D53-A908-02EDDA7224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4586" y="2894443"/>
            <a:ext cx="21529677" cy="8963048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b="1" dirty="0"/>
              <a:t>2011: </a:t>
            </a:r>
            <a:r>
              <a:rPr lang="en-US" dirty="0"/>
              <a:t>Established publication and data sharing requirements for IES grantees for FY12</a:t>
            </a:r>
          </a:p>
          <a:p>
            <a:pPr>
              <a:spcAft>
                <a:spcPts val="1800"/>
              </a:spcAft>
            </a:pPr>
            <a:r>
              <a:rPr lang="en-US" b="1" dirty="0"/>
              <a:t>2013: </a:t>
            </a:r>
            <a:r>
              <a:rPr lang="en-US" dirty="0"/>
              <a:t>White House Office of Science and Technology Policy (OSTP) “</a:t>
            </a:r>
            <a:r>
              <a:rPr lang="en-US" dirty="0" err="1"/>
              <a:t>Holdren</a:t>
            </a:r>
            <a:r>
              <a:rPr lang="en-US" dirty="0"/>
              <a:t> Memo” provided guidance on the need for federally funded researchers to share publications and develop plans for sharing data</a:t>
            </a:r>
            <a:endParaRPr lang="en-US" b="1" dirty="0"/>
          </a:p>
          <a:p>
            <a:pPr>
              <a:spcAft>
                <a:spcPts val="1800"/>
              </a:spcAft>
            </a:pPr>
            <a:r>
              <a:rPr lang="en-US" b="1" dirty="0"/>
              <a:t>2016: </a:t>
            </a:r>
            <a:r>
              <a:rPr lang="en-US" dirty="0"/>
              <a:t>Department of Education established a Public Access Guide and Policy </a:t>
            </a:r>
          </a:p>
          <a:p>
            <a:pPr>
              <a:spcAft>
                <a:spcPts val="1800"/>
              </a:spcAft>
            </a:pPr>
            <a:r>
              <a:rPr lang="en-US" b="1" dirty="0"/>
              <a:t>2022: </a:t>
            </a:r>
            <a:r>
              <a:rPr lang="en-US" dirty="0"/>
              <a:t>White House OSTP “Nelson Memo” provided updated guidance on public access to and discoverability of research publications, data, and metadata (</a:t>
            </a:r>
            <a:r>
              <a:rPr lang="en-US" dirty="0">
                <a:hlinkClick r:id="rId3"/>
              </a:rPr>
              <a:t>https://www.whitehouse.gov/wp-content/uploads/2022/08/08-2022-OSTP-Public-Access-Memo.pdf</a:t>
            </a:r>
            <a:r>
              <a:rPr lang="en-US" dirty="0"/>
              <a:t>)</a:t>
            </a:r>
          </a:p>
          <a:p>
            <a:pPr>
              <a:spcAft>
                <a:spcPts val="1800"/>
              </a:spcAft>
            </a:pPr>
            <a:r>
              <a:rPr lang="en-US" sz="4000" b="1" dirty="0">
                <a:latin typeface="Verdana" panose="020B0604030504040204" pitchFamily="34" charset="0"/>
              </a:rPr>
              <a:t>2024: </a:t>
            </a:r>
            <a:r>
              <a:rPr lang="en-US" sz="4000" dirty="0">
                <a:latin typeface="Verdana" panose="020B0604030504040204" pitchFamily="34" charset="0"/>
              </a:rPr>
              <a:t>IES developed a new plan to further increase both the </a:t>
            </a:r>
            <a:r>
              <a:rPr lang="en-US" sz="4000" b="1" dirty="0">
                <a:latin typeface="Verdana" panose="020B0604030504040204" pitchFamily="34" charset="0"/>
              </a:rPr>
              <a:t>immediacy</a:t>
            </a:r>
            <a:r>
              <a:rPr lang="en-US" sz="4000" dirty="0">
                <a:latin typeface="Verdana" panose="020B0604030504040204" pitchFamily="34" charset="0"/>
              </a:rPr>
              <a:t> and </a:t>
            </a:r>
            <a:r>
              <a:rPr lang="en-US" sz="4000" b="1" dirty="0">
                <a:latin typeface="Verdana" panose="020B0604030504040204" pitchFamily="34" charset="0"/>
              </a:rPr>
              <a:t>equity</a:t>
            </a:r>
            <a:r>
              <a:rPr lang="en-US" sz="4000" dirty="0">
                <a:latin typeface="Verdana" panose="020B0604030504040204" pitchFamily="34" charset="0"/>
              </a:rPr>
              <a:t> of access to research data and publications for FY25</a:t>
            </a:r>
          </a:p>
          <a:p>
            <a:pPr>
              <a:spcAft>
                <a:spcPts val="1800"/>
              </a:spcAft>
            </a:pPr>
            <a:endParaRPr lang="en-US" sz="3600" dirty="0">
              <a:latin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altLang="en-US" dirty="0"/>
          </a:p>
          <a:p>
            <a:pPr>
              <a:spcAft>
                <a:spcPts val="1200"/>
              </a:spcAft>
            </a:pPr>
            <a:endParaRPr lang="en-US" dirty="0"/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20FDAE7-4C89-81CF-6B15-F01508B3E7E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674263" y="12585700"/>
            <a:ext cx="950912" cy="733425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defPPr>
              <a:defRPr lang="en-US"/>
            </a:defPPr>
            <a:lvl1pPr marL="0" algn="r" defTabSz="1828800" rtl="0" eaLnBrk="1" latinLnBrk="0" hangingPunct="1">
              <a:defRPr lang="en-US" sz="1600" b="0" i="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46">
              <a:defRPr/>
            </a:pPr>
            <a:fld id="{BA8CF1B3-96A0-D24B-B5C9-B5B93FF4523E}" type="slidenum">
              <a:rPr lang="uk-UA" sz="2800"/>
              <a:pPr defTabSz="914446">
                <a:defRPr/>
              </a:pPr>
              <a:t>3</a:t>
            </a:fld>
            <a:endParaRPr lang="uk-UA" sz="2800"/>
          </a:p>
        </p:txBody>
      </p:sp>
    </p:spTree>
    <p:extLst>
      <p:ext uri="{BB962C8B-B14F-4D97-AF65-F5344CB8AC3E}">
        <p14:creationId xmlns:p14="http://schemas.microsoft.com/office/powerpoint/2010/main" val="2582871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DD054-3D6C-879A-1E52-699A5798F3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Public Access 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9AC8C-3CA3-09EF-729C-2C4050A733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4586" y="3152752"/>
            <a:ext cx="22098002" cy="837521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b="1" dirty="0"/>
              <a:t>All publications stemming from work funded by IES must be available in ERIC immediately upon acceptance for publication.</a:t>
            </a:r>
          </a:p>
          <a:p>
            <a:pPr lvl="1">
              <a:spcAft>
                <a:spcPts val="1800"/>
              </a:spcAft>
            </a:pPr>
            <a:r>
              <a:rPr lang="en-US" sz="4000" dirty="0">
                <a:latin typeface="Verdana" panose="020B0604030504040204" pitchFamily="34" charset="0"/>
              </a:rPr>
              <a:t>A </a:t>
            </a:r>
            <a:r>
              <a:rPr lang="en-US" sz="4000" u="sng" dirty="0">
                <a:latin typeface="Verdana" panose="020B0604030504040204" pitchFamily="34" charset="0"/>
              </a:rPr>
              <a:t>full text</a:t>
            </a:r>
            <a:r>
              <a:rPr lang="en-US" sz="4000" dirty="0">
                <a:latin typeface="Verdana" panose="020B0604030504040204" pitchFamily="34" charset="0"/>
              </a:rPr>
              <a:t> version of the final accepted manuscript must be </a:t>
            </a:r>
            <a:r>
              <a:rPr lang="en-US" sz="4000" u="sng" dirty="0">
                <a:latin typeface="Verdana" panose="020B0604030504040204" pitchFamily="34" charset="0"/>
              </a:rPr>
              <a:t>publicly available</a:t>
            </a:r>
          </a:p>
          <a:p>
            <a:pPr lvl="1">
              <a:spcAft>
                <a:spcPts val="1800"/>
              </a:spcAft>
            </a:pPr>
            <a:endParaRPr lang="en-US" sz="4000" dirty="0">
              <a:latin typeface="Verdana" panose="020B0604030504040204" pitchFamily="34" charset="0"/>
            </a:endParaRPr>
          </a:p>
          <a:p>
            <a:pPr>
              <a:spcAft>
                <a:spcPts val="1800"/>
              </a:spcAft>
            </a:pPr>
            <a:r>
              <a:rPr lang="en-US" b="1" dirty="0"/>
              <a:t>Data sharing is required at the time of publication, or if unpublished, 5 years after the award ends, whichever comes first. </a:t>
            </a:r>
          </a:p>
          <a:p>
            <a:pPr lvl="1">
              <a:spcAft>
                <a:spcPts val="1800"/>
              </a:spcAft>
            </a:pPr>
            <a:r>
              <a:rPr lang="en-US" sz="4000" dirty="0">
                <a:latin typeface="Verdana" panose="020B0604030504040204" pitchFamily="34" charset="0"/>
              </a:rPr>
              <a:t>All awardees who publish findings based on data collected under a new award must release the reported data into a data repository </a:t>
            </a:r>
            <a:r>
              <a:rPr lang="en-US" sz="4000" u="sng" dirty="0">
                <a:latin typeface="Verdana" panose="020B0604030504040204" pitchFamily="34" charset="0"/>
              </a:rPr>
              <a:t>at the time of publication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332226F1-D8D5-C2AE-BA8B-0555F1498D9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defPPr>
              <a:defRPr lang="en-US"/>
            </a:defPPr>
            <a:lvl1pPr marL="0" algn="r" defTabSz="1828800" rtl="0" eaLnBrk="1" latinLnBrk="0" hangingPunct="1">
              <a:defRPr lang="en-US" sz="1600" b="0" i="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8CF1B3-96A0-D24B-B5C9-B5B93FF4523E}" type="slidenum">
              <a:rPr lang="uk-UA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7308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DD054-3D6C-879A-1E52-699A5798F3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589" y="1404710"/>
            <a:ext cx="22097999" cy="1219177"/>
          </a:xfrm>
        </p:spPr>
        <p:txBody>
          <a:bodyPr/>
          <a:lstStyle/>
          <a:p>
            <a:r>
              <a:rPr lang="en-US" dirty="0"/>
              <a:t>New Public Access Requirements (continued)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9AC8C-3CA3-09EF-729C-2C4050A733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4586" y="3152752"/>
            <a:ext cx="22098002" cy="837521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b="1" dirty="0"/>
              <a:t>Applications for IES funding now require a data sharing and management plan (DSMP) instead of a data management plan (DMP), and have added new requirements. </a:t>
            </a:r>
          </a:p>
          <a:p>
            <a:pPr marL="0" indent="0">
              <a:spcAft>
                <a:spcPts val="1800"/>
              </a:spcAft>
              <a:buNone/>
            </a:pPr>
            <a:endParaRPr lang="en-US" b="1" dirty="0"/>
          </a:p>
          <a:p>
            <a:pPr>
              <a:spcAft>
                <a:spcPts val="1800"/>
              </a:spcAft>
            </a:pPr>
            <a:r>
              <a:rPr lang="en-US" b="1" dirty="0"/>
              <a:t>Unique digital persistent identifiers (PIDs) are required for all key personnel, publications, awards, and data sets. </a:t>
            </a:r>
          </a:p>
          <a:p>
            <a:pPr lvl="1">
              <a:spcAft>
                <a:spcPts val="1800"/>
              </a:spcAft>
            </a:pPr>
            <a:r>
              <a:rPr lang="en-US" sz="4000" dirty="0">
                <a:latin typeface="Verdana" panose="020B0604030504040204" pitchFamily="34" charset="0"/>
              </a:rPr>
              <a:t>ORCID (e.g.) for individuals</a:t>
            </a:r>
          </a:p>
          <a:p>
            <a:pPr lvl="1">
              <a:spcAft>
                <a:spcPts val="1800"/>
              </a:spcAft>
            </a:pPr>
            <a:r>
              <a:rPr lang="en-US" sz="4000" dirty="0">
                <a:latin typeface="Verdana" panose="020B0604030504040204" pitchFamily="34" charset="0"/>
              </a:rPr>
              <a:t>DOIs (e.g.) for publications, awards, and data sets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332226F1-D8D5-C2AE-BA8B-0555F1498D9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defPPr>
              <a:defRPr lang="en-US"/>
            </a:defPPr>
            <a:lvl1pPr marL="0" algn="r" defTabSz="1828800" rtl="0" eaLnBrk="1" latinLnBrk="0" hangingPunct="1">
              <a:defRPr lang="en-US" sz="1600" b="0" i="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8CF1B3-96A0-D24B-B5C9-B5B93FF4523E}" type="slidenum">
              <a:rPr lang="uk-UA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6612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BCAB28-2AB2-ABCE-3A8E-83A515B03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>
            <a:normAutofit/>
          </a:bodyPr>
          <a:lstStyle/>
          <a:p>
            <a:r>
              <a:rPr lang="en-US" dirty="0"/>
              <a:t>DSMP Requirements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1CAF9A-5C82-A2E5-5AEA-FB826B3211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66507" y="2677887"/>
            <a:ext cx="10711084" cy="9078684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sz="4000" b="1" dirty="0">
                <a:latin typeface="Verdana"/>
                <a:ea typeface="Verdana"/>
                <a:cs typeface="Times New Roman"/>
              </a:rPr>
              <a:t>Sharing Platforms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latin typeface="Verdana"/>
                <a:ea typeface="Verdana"/>
                <a:cs typeface="Times New Roman"/>
              </a:rPr>
              <a:t>Repositories to be used for pre-registration and data sharing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4000" dirty="0">
              <a:solidFill>
                <a:srgbClr val="5C7483"/>
              </a:solidFill>
              <a:latin typeface="Verdana"/>
              <a:ea typeface="Verdana"/>
              <a:cs typeface="Times New Roman"/>
            </a:endParaRPr>
          </a:p>
          <a:p>
            <a:pPr>
              <a:spcAft>
                <a:spcPts val="1800"/>
              </a:spcAft>
            </a:pPr>
            <a:r>
              <a:rPr lang="en-US" sz="4000" b="1" dirty="0">
                <a:solidFill>
                  <a:srgbClr val="5C7483"/>
                </a:solidFill>
                <a:latin typeface="Verdana"/>
                <a:ea typeface="Verdana"/>
                <a:cs typeface="Times New Roman"/>
              </a:rPr>
              <a:t>Data Description</a:t>
            </a:r>
            <a:endParaRPr lang="en-US" sz="4000" b="1" dirty="0">
              <a:latin typeface="Verdana"/>
              <a:ea typeface="Verdana"/>
              <a:cs typeface="Times New Roman"/>
            </a:endParaRP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5C7483"/>
                </a:solidFill>
                <a:latin typeface="Verdana"/>
                <a:ea typeface="Verdana"/>
                <a:cs typeface="Times New Roman"/>
              </a:rPr>
              <a:t>Type(s) of data to be shared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5C7483"/>
                </a:solidFill>
                <a:latin typeface="Verdana"/>
                <a:ea typeface="Verdana"/>
                <a:cs typeface="Times New Roman"/>
              </a:rPr>
              <a:t>Any data that cannot be shared and grounds for exclusion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5C7483"/>
                </a:solidFill>
                <a:latin typeface="Verdana"/>
                <a:ea typeface="Verdana"/>
                <a:cs typeface="Times New Roman"/>
              </a:rPr>
              <a:t>Plans for data de-identification and formatting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5C7483"/>
                </a:solidFill>
                <a:latin typeface="Verdana"/>
                <a:ea typeface="Verdana"/>
                <a:cs typeface="Times New Roman"/>
              </a:rPr>
              <a:t>Intentions to share documentation including analysis code</a:t>
            </a:r>
            <a:endParaRPr lang="en-US" sz="4000" dirty="0">
              <a:latin typeface="Verdana"/>
              <a:ea typeface="Verdana"/>
              <a:cs typeface="Times New Roman"/>
            </a:endParaRP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A2852731-B75D-A756-35A4-371AD235A069}"/>
              </a:ext>
            </a:extLst>
          </p:cNvPr>
          <p:cNvSpPr txBox="1">
            <a:spLocks/>
          </p:cNvSpPr>
          <p:nvPr/>
        </p:nvSpPr>
        <p:spPr>
          <a:xfrm>
            <a:off x="22674263" y="12585700"/>
            <a:ext cx="950912" cy="733425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defPPr>
              <a:defRPr lang="en-US"/>
            </a:defPPr>
            <a:lvl1pPr marL="0" algn="r" defTabSz="1828800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600" b="0" i="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14400" indent="-762000" algn="l" defTabSz="1828800" rtl="0" eaLnBrk="1" fontAlgn="base" latinLnBrk="0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indent="-1524000" algn="l" defTabSz="1828800" rtl="0" eaLnBrk="1" fontAlgn="base" latinLnBrk="0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indent="-2286000" algn="l" defTabSz="1828800" rtl="0" eaLnBrk="1" fontAlgn="base" latinLnBrk="0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indent="-3048000" algn="l" defTabSz="1828800" rtl="0" eaLnBrk="1" fontAlgn="base" latinLnBrk="0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46">
              <a:defRPr/>
            </a:pPr>
            <a:fld id="{BA8CF1B3-96A0-D24B-B5C9-B5B93FF4523E}" type="slidenum">
              <a:rPr lang="uk-UA" sz="2800" smtClean="0"/>
              <a:pPr defTabSz="914446">
                <a:defRPr/>
              </a:pPr>
              <a:t>6</a:t>
            </a:fld>
            <a:endParaRPr lang="uk-UA" sz="280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D44CF0-8D38-FB22-515A-E18B878473EF}"/>
              </a:ext>
            </a:extLst>
          </p:cNvPr>
          <p:cNvSpPr txBox="1">
            <a:spLocks/>
          </p:cNvSpPr>
          <p:nvPr/>
        </p:nvSpPr>
        <p:spPr bwMode="auto">
          <a:xfrm>
            <a:off x="12914091" y="2677887"/>
            <a:ext cx="10711084" cy="783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tr-TR" sz="2800" kern="1200">
                <a:solidFill>
                  <a:srgbClr val="576F7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1981200" indent="-909638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tr-TR" sz="3200" kern="1200">
                <a:solidFill>
                  <a:srgbClr val="576F7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2pPr>
            <a:lvl3pPr marL="2438430" indent="0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tr-TR" sz="2800" kern="12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42672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53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54864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53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670568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4899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11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330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800"/>
              </a:spcAft>
            </a:pPr>
            <a:r>
              <a:rPr lang="en-US" sz="4000" b="1" dirty="0">
                <a:latin typeface="Verdana"/>
                <a:ea typeface="Verdana"/>
                <a:cs typeface="Times New Roman"/>
              </a:rPr>
              <a:t>Administrative Plan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latin typeface="Verdana"/>
                <a:ea typeface="Verdana"/>
                <a:cs typeface="Times New Roman"/>
              </a:rPr>
              <a:t>Roles of project staff in the management and retention of data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latin typeface="Verdana"/>
                <a:ea typeface="Verdana"/>
                <a:cs typeface="Times New Roman"/>
              </a:rPr>
              <a:t>Expected schedule for data sharing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latin typeface="Verdana"/>
                <a:ea typeface="Verdana"/>
                <a:cs typeface="Times New Roman"/>
              </a:rPr>
              <a:t>Anticipated costs associated with implementing the DSMP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latin typeface="Verdana"/>
                <a:ea typeface="Verdana"/>
                <a:cs typeface="Times New Roman"/>
              </a:rPr>
              <a:t>Plans for and terms of data use agreements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latin typeface="Verdana"/>
                <a:ea typeface="Verdana"/>
                <a:cs typeface="Times New Roman"/>
              </a:rPr>
              <a:t>Approach to disseminating the availability and location of shared data</a:t>
            </a:r>
          </a:p>
        </p:txBody>
      </p:sp>
    </p:spTree>
    <p:extLst>
      <p:ext uri="{BB962C8B-B14F-4D97-AF65-F5344CB8AC3E}">
        <p14:creationId xmlns:p14="http://schemas.microsoft.com/office/powerpoint/2010/main" val="991666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953B3-F227-B5A4-B052-40BA4C3534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Questions?</a:t>
            </a:r>
            <a:br>
              <a:rPr lang="en-US" sz="8800" dirty="0"/>
            </a:br>
            <a:endParaRPr lang="en-US" sz="8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94966-EEB7-96D6-369F-24B72A6012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DF0F07-0648-460C-B6FC-72B1D32B16E8}" type="slidenum">
              <a:rPr lang="uk-UA" smtClean="0"/>
              <a:pPr>
                <a:defRPr/>
              </a:pPr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060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6CDF-258E-8B1D-F1D3-58930DAD0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 Questions and More Information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28E911-CB1C-19BE-FA55-17DAD9158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EDF0F07-0648-460C-B6FC-72B1D32B16E8}" type="slidenum">
              <a:rPr lang="uk-UA" smtClean="0"/>
              <a:pPr>
                <a:defRPr/>
              </a:pPr>
              <a:t>8</a:t>
            </a:fld>
            <a:endParaRPr lang="uk-UA"/>
          </a:p>
        </p:txBody>
      </p:sp>
      <p:grpSp>
        <p:nvGrpSpPr>
          <p:cNvPr id="13" name="Group 12" descr="Scanning this QR code will open the IES Funding Opportunities website which has additional resources for learning about and applying to funding opportunities.">
            <a:extLst>
              <a:ext uri="{FF2B5EF4-FFF2-40B4-BE49-F238E27FC236}">
                <a16:creationId xmlns:a16="http://schemas.microsoft.com/office/drawing/2014/main" id="{AB1B9E7B-192B-73D8-ABE0-2515D976E704}"/>
              </a:ext>
            </a:extLst>
          </p:cNvPr>
          <p:cNvGrpSpPr/>
          <p:nvPr/>
        </p:nvGrpSpPr>
        <p:grpSpPr>
          <a:xfrm>
            <a:off x="658158" y="2362177"/>
            <a:ext cx="11743590" cy="6432445"/>
            <a:chOff x="687387" y="5621216"/>
            <a:chExt cx="11743590" cy="6432445"/>
          </a:xfrm>
        </p:grpSpPr>
        <p:pic>
          <p:nvPicPr>
            <p:cNvPr id="5" name="Content Placeholder 20">
              <a:extLst>
                <a:ext uri="{FF2B5EF4-FFF2-40B4-BE49-F238E27FC236}">
                  <a16:creationId xmlns:a16="http://schemas.microsoft.com/office/drawing/2014/main" id="{A466492A-0460-C379-BDAE-99A4007EB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7387" y="6477000"/>
              <a:ext cx="5462328" cy="5462328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7808E84-449D-F353-A9A5-008E57C87620}"/>
                </a:ext>
              </a:extLst>
            </p:cNvPr>
            <p:cNvGrpSpPr/>
            <p:nvPr/>
          </p:nvGrpSpPr>
          <p:grpSpPr>
            <a:xfrm>
              <a:off x="1153376" y="5621216"/>
              <a:ext cx="11277601" cy="6432445"/>
              <a:chOff x="1153376" y="5621216"/>
              <a:chExt cx="11277601" cy="6432445"/>
            </a:xfrm>
          </p:grpSpPr>
          <p:sp>
            <p:nvSpPr>
              <p:cNvPr id="7" name="Text Placeholder 2">
                <a:extLst>
                  <a:ext uri="{FF2B5EF4-FFF2-40B4-BE49-F238E27FC236}">
                    <a16:creationId xmlns:a16="http://schemas.microsoft.com/office/drawing/2014/main" id="{B1BEA3DC-33EF-F990-43BC-4423051A719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21387" y="6591333"/>
                <a:ext cx="5867400" cy="5462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685800" indent="-685800" algn="l" defTabSz="1219200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lang="tr-TR" sz="4800" kern="1200">
                    <a:solidFill>
                      <a:srgbClr val="576F7F"/>
                    </a:solidFill>
                    <a:latin typeface="Publico Text" panose="02040502060504060203" pitchFamily="18" charset="0"/>
                    <a:ea typeface="+mn-ea"/>
                    <a:cs typeface="Times New Roman" panose="02020603050405020304" pitchFamily="18" charset="0"/>
                  </a:defRPr>
                </a:lvl1pPr>
                <a:lvl2pPr marL="1981200" indent="-909638" algn="l" defTabSz="1219200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lang="tr-TR" sz="2600" kern="1200">
                    <a:solidFill>
                      <a:srgbClr val="576F7F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2pPr>
                <a:lvl3pPr marL="2438430" indent="0" algn="l" defTabSz="1219200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 lang="tr-TR" sz="2800" kern="1200">
                    <a:solidFill>
                      <a:srgbClr val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3pPr>
                <a:lvl4pPr marL="4267200" indent="-609600" algn="l" defTabSz="1219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53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4pPr>
                <a:lvl5pPr marL="5486400" indent="-609600" algn="l" defTabSz="1219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53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5pPr>
                <a:lvl6pPr marL="6705684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7924899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9144114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0363330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800"/>
                  </a:spcAft>
                </a:pPr>
                <a:r>
                  <a:rPr lang="en-US" sz="4000" dirty="0">
                    <a:latin typeface="Verdana" panose="020B0604030504040204" pitchFamily="34" charset="0"/>
                    <a:ea typeface="Verdana" panose="020B0604030504040204" pitchFamily="34" charset="0"/>
                    <a:cs typeface="Times" panose="02020603050405020304" pitchFamily="18" charset="0"/>
                  </a:rPr>
                  <a:t>Federal register notices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4000" dirty="0">
                    <a:latin typeface="Verdana" panose="020B0604030504040204" pitchFamily="34" charset="0"/>
                    <a:ea typeface="Verdana" panose="020B0604030504040204" pitchFamily="34" charset="0"/>
                    <a:cs typeface="Times" panose="02020603050405020304" pitchFamily="18" charset="0"/>
                  </a:rPr>
                  <a:t>IES Newsflashes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4000" dirty="0">
                    <a:latin typeface="Verdana" panose="020B0604030504040204" pitchFamily="34" charset="0"/>
                    <a:ea typeface="Verdana" panose="020B0604030504040204" pitchFamily="34" charset="0"/>
                    <a:cs typeface="Times" panose="02020603050405020304" pitchFamily="18" charset="0"/>
                  </a:rPr>
                  <a:t>Requests for applications (RFAs)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4000" dirty="0">
                    <a:latin typeface="Verdana" panose="020B0604030504040204" pitchFamily="34" charset="0"/>
                    <a:ea typeface="Verdana" panose="020B0604030504040204" pitchFamily="34" charset="0"/>
                    <a:cs typeface="Times" panose="02020603050405020304" pitchFamily="18" charset="0"/>
                  </a:rPr>
                  <a:t>Virtual office hours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4000" dirty="0">
                    <a:latin typeface="Verdana" panose="020B0604030504040204" pitchFamily="34" charset="0"/>
                    <a:ea typeface="Verdana" panose="020B0604030504040204" pitchFamily="34" charset="0"/>
                    <a:cs typeface="Times" panose="02020603050405020304" pitchFamily="18" charset="0"/>
                  </a:rPr>
                  <a:t>Project search tool</a:t>
                </a:r>
              </a:p>
              <a:p>
                <a:pPr>
                  <a:spcAft>
                    <a:spcPts val="1800"/>
                  </a:spcAft>
                </a:pPr>
                <a:endParaRPr lang="en-US" sz="4000" dirty="0">
                  <a:latin typeface="Verdana" panose="020B0604030504040204" pitchFamily="34" charset="0"/>
                  <a:ea typeface="Verdana" panose="020B0604030504040204" pitchFamily="34" charset="0"/>
                  <a:cs typeface="Times" panose="02020603050405020304" pitchFamily="18" charset="0"/>
                </a:endParaRPr>
              </a:p>
              <a:p>
                <a:pPr marL="0" indent="0">
                  <a:spcAft>
                    <a:spcPts val="1800"/>
                  </a:spcAft>
                  <a:buNone/>
                </a:pPr>
                <a:endParaRPr lang="en-US" sz="4000" dirty="0">
                  <a:latin typeface="Verdana" panose="020B0604030504040204" pitchFamily="34" charset="0"/>
                  <a:ea typeface="Verdana" panose="020B0604030504040204" pitchFamily="34" charset="0"/>
                  <a:cs typeface="Times" panose="02020603050405020304" pitchFamily="18" charset="0"/>
                </a:endParaRPr>
              </a:p>
              <a:p>
                <a:pPr>
                  <a:spcAft>
                    <a:spcPts val="1800"/>
                  </a:spcAft>
                </a:pPr>
                <a:endParaRPr lang="en-US" sz="4000" dirty="0">
                  <a:latin typeface="Verdana" panose="020B0604030504040204" pitchFamily="34" charset="0"/>
                  <a:ea typeface="Verdana" panose="020B0604030504040204" pitchFamily="34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11" name="Text Placeholder 2">
                <a:extLst>
                  <a:ext uri="{FF2B5EF4-FFF2-40B4-BE49-F238E27FC236}">
                    <a16:creationId xmlns:a16="http://schemas.microsoft.com/office/drawing/2014/main" id="{A51A7306-4DE7-23B2-8313-D01AA563F96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153376" y="5621216"/>
                <a:ext cx="11277601" cy="228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685800" indent="-685800" algn="l" defTabSz="1219200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lang="tr-TR" sz="4000" kern="1200">
                    <a:solidFill>
                      <a:srgbClr val="576F7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1981200" indent="-909638" algn="l" defTabSz="1219200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lang="tr-TR" sz="3200" kern="1200">
                    <a:solidFill>
                      <a:srgbClr val="576F7F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2438430" indent="0" algn="l" defTabSz="1219200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 lang="tr-TR" sz="2800" kern="1200">
                    <a:solidFill>
                      <a:srgbClr val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3pPr>
                <a:lvl4pPr marL="4267200" indent="-609600" algn="l" defTabSz="1219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53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4pPr>
                <a:lvl5pPr marL="5486400" indent="-609600" algn="l" defTabSz="1219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53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5pPr>
                <a:lvl6pPr marL="6705684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7924899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9144114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0363330" indent="-609608" algn="l" defTabSz="12192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5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Aft>
                    <a:spcPts val="1800"/>
                  </a:spcAft>
                  <a:buFont typeface="Arial" panose="020B0604020202020204" pitchFamily="34" charset="0"/>
                  <a:buNone/>
                </a:pPr>
                <a:r>
                  <a:rPr lang="en-US" u="sng" dirty="0">
                    <a:cs typeface="Times" panose="02020603050405020304" pitchFamily="18" charset="0"/>
                  </a:rPr>
                  <a:t>Identify funding opportunities &amp; more</a:t>
                </a:r>
              </a:p>
              <a:p>
                <a:pPr marL="0" indent="0">
                  <a:spcAft>
                    <a:spcPts val="1800"/>
                  </a:spcAft>
                  <a:buFont typeface="Arial" panose="020B0604020202020204" pitchFamily="34" charset="0"/>
                  <a:buNone/>
                </a:pPr>
                <a:endParaRPr lang="en-US" b="1" dirty="0">
                  <a:cs typeface="Times" panose="02020603050405020304" pitchFamily="18" charset="0"/>
                </a:endParaRPr>
              </a:p>
              <a:p>
                <a:pPr>
                  <a:spcAft>
                    <a:spcPts val="1800"/>
                  </a:spcAft>
                </a:pPr>
                <a:endParaRPr lang="en-US" dirty="0">
                  <a:cs typeface="Times" panose="02020603050405020304" pitchFamily="18" charset="0"/>
                </a:endParaRPr>
              </a:p>
            </p:txBody>
          </p:sp>
        </p:grpSp>
      </p:grp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6B7F10D-FF8E-44AC-79C2-DE27C16141E3}"/>
              </a:ext>
            </a:extLst>
          </p:cNvPr>
          <p:cNvSpPr txBox="1">
            <a:spLocks/>
          </p:cNvSpPr>
          <p:nvPr/>
        </p:nvSpPr>
        <p:spPr bwMode="auto">
          <a:xfrm>
            <a:off x="13085267" y="3217961"/>
            <a:ext cx="10539908" cy="4721707"/>
          </a:xfrm>
          <a:prstGeom prst="rect">
            <a:avLst/>
          </a:prstGeom>
          <a:solidFill>
            <a:srgbClr val="EAEFF2"/>
          </a:solidFill>
          <a:ln>
            <a:noFill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</a:bodyPr>
          <a:lstStyle>
            <a:lvl1pPr marL="685800" indent="-685800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tr-TR" sz="4800" kern="1200">
                <a:solidFill>
                  <a:srgbClr val="576F7F"/>
                </a:solidFill>
                <a:latin typeface="Publico Text" panose="02040502060504060203" pitchFamily="18" charset="0"/>
                <a:ea typeface="+mn-ea"/>
                <a:cs typeface="Times New Roman" panose="02020603050405020304" pitchFamily="18" charset="0"/>
              </a:defRPr>
            </a:lvl1pPr>
            <a:lvl2pPr marL="1981200" indent="-909638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tr-TR" sz="260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2438430" indent="0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tr-TR" sz="2800" kern="12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42672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53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54864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53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670568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4899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11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330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Font typeface="Arial" panose="020B0604020202020204" pitchFamily="34" charset="0"/>
              <a:buNone/>
            </a:pPr>
            <a:r>
              <a:rPr lang="en-US" sz="4000" u="sng" dirty="0">
                <a:latin typeface="Verdana"/>
                <a:ea typeface="Verdana"/>
                <a:cs typeface="Times"/>
              </a:rPr>
              <a:t>Email with questions</a:t>
            </a:r>
          </a:p>
          <a:p>
            <a:pPr>
              <a:spcAft>
                <a:spcPts val="0"/>
              </a:spcAft>
            </a:pP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  <a:hlinkClick r:id="rId4"/>
              </a:rPr>
              <a:t>Laura.Namy@ed.gov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Times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</a:rPr>
              <a:t>	Associate Commissioner, Teaching 	and Learning, NCER</a:t>
            </a:r>
          </a:p>
          <a:p>
            <a:pPr>
              <a:spcAft>
                <a:spcPts val="0"/>
              </a:spcAft>
            </a:pP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  <a:hlinkClick r:id="rId5"/>
              </a:rPr>
              <a:t>Erin.Pollard@ed.gov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Times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</a:rPr>
              <a:t>	Project Officer for ERIC, NCEE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6458318-BFB9-73B5-224B-9D77FF3FEDFE}"/>
              </a:ext>
            </a:extLst>
          </p:cNvPr>
          <p:cNvSpPr txBox="1">
            <a:spLocks/>
          </p:cNvSpPr>
          <p:nvPr/>
        </p:nvSpPr>
        <p:spPr bwMode="auto">
          <a:xfrm>
            <a:off x="1162074" y="8299355"/>
            <a:ext cx="22604870" cy="36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685800" indent="-685800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tr-TR" sz="4800" kern="1200">
                <a:solidFill>
                  <a:srgbClr val="576F7F"/>
                </a:solidFill>
                <a:latin typeface="Publico Text" panose="02040502060504060203" pitchFamily="18" charset="0"/>
                <a:ea typeface="+mn-ea"/>
                <a:cs typeface="Times New Roman" panose="02020603050405020304" pitchFamily="18" charset="0"/>
              </a:defRPr>
            </a:lvl1pPr>
            <a:lvl2pPr marL="1981200" indent="-909638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tr-TR" sz="260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2438430" indent="0" algn="l" defTabSz="12192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tr-TR" sz="2800" kern="12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42672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53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5486400" indent="-609600" algn="l" defTabSz="1219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53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670568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4899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114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330" indent="-609608" algn="l" defTabSz="1219215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</a:pPr>
            <a:endParaRPr lang="en-US" sz="2400" b="1" dirty="0">
              <a:latin typeface="Verdana" panose="020B0604030504040204" pitchFamily="34" charset="0"/>
              <a:ea typeface="Verdana" panose="020B0604030504040204" pitchFamily="34" charset="0"/>
              <a:cs typeface="Times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r>
              <a:rPr lang="en-US" sz="4000" u="sng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</a:rPr>
              <a:t>Find IES online</a:t>
            </a:r>
          </a:p>
          <a:p>
            <a:pPr>
              <a:spcAft>
                <a:spcPts val="1800"/>
              </a:spcAft>
            </a:pP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</a:rPr>
              <a:t>Inside IES Research: https://ies.ed.gov/blogs/research</a:t>
            </a:r>
          </a:p>
          <a:p>
            <a:pPr>
              <a:spcAft>
                <a:spcPts val="1800"/>
              </a:spcAft>
            </a:pP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</a:rPr>
              <a:t>Facebook: https://www.facebook.com/IESResearch </a:t>
            </a:r>
          </a:p>
          <a:p>
            <a:pPr>
              <a:spcAft>
                <a:spcPts val="1800"/>
              </a:spcAft>
            </a:pP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Times" panose="02020603050405020304" pitchFamily="18" charset="0"/>
              </a:rPr>
              <a:t>Twitter: @IESResearch</a:t>
            </a:r>
          </a:p>
          <a:p>
            <a:pPr>
              <a:spcAft>
                <a:spcPts val="1800"/>
              </a:spcAft>
            </a:pP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5951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4">
      <a:dk1>
        <a:sysClr val="windowText" lastClr="000000"/>
      </a:dk1>
      <a:lt1>
        <a:sysClr val="window" lastClr="FFFFFF"/>
      </a:lt1>
      <a:dk2>
        <a:srgbClr val="576F7F"/>
      </a:dk2>
      <a:lt2>
        <a:srgbClr val="FBB03B"/>
      </a:lt2>
      <a:accent1>
        <a:srgbClr val="971B2F"/>
      </a:accent1>
      <a:accent2>
        <a:srgbClr val="071D49"/>
      </a:accent2>
      <a:accent3>
        <a:srgbClr val="D5CB9F"/>
      </a:accent3>
      <a:accent4>
        <a:srgbClr val="489FDF"/>
      </a:accent4>
      <a:accent5>
        <a:srgbClr val="B4875E"/>
      </a:accent5>
      <a:accent6>
        <a:srgbClr val="009A44"/>
      </a:accent6>
      <a:hlink>
        <a:srgbClr val="003DA5"/>
      </a:hlink>
      <a:folHlink>
        <a:srgbClr val="84329B"/>
      </a:folHlink>
    </a:clrScheme>
    <a:fontScheme name="Publico">
      <a:majorFont>
        <a:latin typeface="Publico Text Semibold"/>
        <a:ea typeface=""/>
        <a:cs typeface=""/>
      </a:majorFont>
      <a:minorFont>
        <a:latin typeface="Publico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16200</TotalTime>
  <Words>555</Words>
  <Application>Microsoft Office PowerPoint</Application>
  <PresentationFormat>Custom</PresentationFormat>
  <Paragraphs>73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Georgia</vt:lpstr>
      <vt:lpstr>Publico Text</vt:lpstr>
      <vt:lpstr>Times</vt:lpstr>
      <vt:lpstr>Times New Roman</vt:lpstr>
      <vt:lpstr>Verdana</vt:lpstr>
      <vt:lpstr>1_Custom Design</vt:lpstr>
      <vt:lpstr>Preparing a Data Sharing and Management Plan for Grant Applications</vt:lpstr>
      <vt:lpstr>Today’s Agenda</vt:lpstr>
      <vt:lpstr>Brief Background</vt:lpstr>
      <vt:lpstr>New Public Access Requirements</vt:lpstr>
      <vt:lpstr>New Public Access Requirements (continued)</vt:lpstr>
      <vt:lpstr>DSMP Requirements</vt:lpstr>
      <vt:lpstr>Questions? </vt:lpstr>
      <vt:lpstr>For Questions and More Information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CGH</dc:creator>
  <cp:keywords/>
  <dc:description/>
  <cp:lastModifiedBy>Stapleton, Katina</cp:lastModifiedBy>
  <cp:revision>5</cp:revision>
  <dcterms:created xsi:type="dcterms:W3CDTF">2015-09-22T16:23:20Z</dcterms:created>
  <dcterms:modified xsi:type="dcterms:W3CDTF">2024-12-03T22:14:25Z</dcterms:modified>
  <cp:category/>
</cp:coreProperties>
</file>