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</p:sldMasterIdLst>
  <p:notesMasterIdLst>
    <p:notesMasterId r:id="rId20"/>
  </p:notesMasterIdLst>
  <p:handoutMasterIdLst>
    <p:handoutMasterId r:id="rId21"/>
  </p:handoutMasterIdLst>
  <p:sldIdLst>
    <p:sldId id="256" r:id="rId5"/>
    <p:sldId id="4599" r:id="rId6"/>
    <p:sldId id="258" r:id="rId7"/>
    <p:sldId id="259" r:id="rId8"/>
    <p:sldId id="4601" r:id="rId9"/>
    <p:sldId id="265" r:id="rId10"/>
    <p:sldId id="266" r:id="rId11"/>
    <p:sldId id="263" r:id="rId12"/>
    <p:sldId id="264" r:id="rId13"/>
    <p:sldId id="267" r:id="rId14"/>
    <p:sldId id="4600" r:id="rId15"/>
    <p:sldId id="4596" r:id="rId16"/>
    <p:sldId id="268" r:id="rId17"/>
    <p:sldId id="4597" r:id="rId18"/>
    <p:sldId id="4598" r:id="rId19"/>
  </p:sldIdLst>
  <p:sldSz cx="24387175" cy="13716000"/>
  <p:notesSz cx="6858000" cy="9144000"/>
  <p:defaultTextStyle>
    <a:defPPr>
      <a:defRPr lang="en-US"/>
    </a:defPPr>
    <a:lvl1pPr marL="0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7804"/>
    <a:srgbClr val="576F7F"/>
    <a:srgbClr val="000000"/>
    <a:srgbClr val="4CAC87"/>
    <a:srgbClr val="FBB03B"/>
    <a:srgbClr val="3F9C74"/>
    <a:srgbClr val="A1A1A1"/>
    <a:srgbClr val="999999"/>
    <a:srgbClr val="A0A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21567D-4879-40A0-ABCA-DD96C63D6381}" v="2" dt="2025-01-03T13:41:25.931"/>
    <p1510:client id="{DB11CFA9-D8CE-41AF-B34B-EEE6B13A6A10}" v="12" dt="2025-01-02T14:44:49.1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88065" autoAdjust="0"/>
  </p:normalViewPr>
  <p:slideViewPr>
    <p:cSldViewPr snapToObjects="1">
      <p:cViewPr varScale="1">
        <p:scale>
          <a:sx n="41" d="100"/>
          <a:sy n="41" d="100"/>
        </p:scale>
        <p:origin x="132" y="408"/>
      </p:cViewPr>
      <p:guideLst/>
    </p:cSldViewPr>
  </p:slideViewPr>
  <p:outlineViewPr>
    <p:cViewPr>
      <p:scale>
        <a:sx n="33" d="100"/>
        <a:sy n="33" d="100"/>
      </p:scale>
      <p:origin x="0" y="14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Objects="1">
      <p:cViewPr varScale="1">
        <p:scale>
          <a:sx n="119" d="100"/>
          <a:sy n="119" d="100"/>
        </p:scale>
        <p:origin x="-5344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eld, Corinne" userId="85391e59-0d0d-4b8d-957f-45595f4ac783" providerId="ADAL" clId="{3421567D-4879-40A0-ABCA-DD96C63D6381}"/>
    <pc:docChg chg="custSel modSld">
      <pc:chgData name="Alfeld, Corinne" userId="85391e59-0d0d-4b8d-957f-45595f4ac783" providerId="ADAL" clId="{3421567D-4879-40A0-ABCA-DD96C63D6381}" dt="2025-01-03T13:42:44.376" v="365" actId="255"/>
      <pc:docMkLst>
        <pc:docMk/>
      </pc:docMkLst>
      <pc:sldChg chg="addSp modSp mod">
        <pc:chgData name="Alfeld, Corinne" userId="85391e59-0d0d-4b8d-957f-45595f4ac783" providerId="ADAL" clId="{3421567D-4879-40A0-ABCA-DD96C63D6381}" dt="2025-01-03T13:42:04.150" v="355" actId="27636"/>
        <pc:sldMkLst>
          <pc:docMk/>
          <pc:sldMk cId="3242935784" sldId="256"/>
        </pc:sldMkLst>
        <pc:spChg chg="mod">
          <ac:chgData name="Alfeld, Corinne" userId="85391e59-0d0d-4b8d-957f-45595f4ac783" providerId="ADAL" clId="{3421567D-4879-40A0-ABCA-DD96C63D6381}" dt="2025-01-03T13:42:04.150" v="355" actId="27636"/>
          <ac:spMkLst>
            <pc:docMk/>
            <pc:sldMk cId="3242935784" sldId="256"/>
            <ac:spMk id="2" creationId="{F2F12FA4-2B27-4627-9741-B84DCEA0F5BB}"/>
          </ac:spMkLst>
        </pc:spChg>
        <pc:picChg chg="add mod">
          <ac:chgData name="Alfeld, Corinne" userId="85391e59-0d0d-4b8d-957f-45595f4ac783" providerId="ADAL" clId="{3421567D-4879-40A0-ABCA-DD96C63D6381}" dt="2025-01-03T13:41:23.215" v="349"/>
          <ac:picMkLst>
            <pc:docMk/>
            <pc:sldMk cId="3242935784" sldId="256"/>
            <ac:picMk id="6" creationId="{C47FE899-AB50-A415-E4A3-E389BE89BBDF}"/>
          </ac:picMkLst>
        </pc:picChg>
        <pc:picChg chg="mod">
          <ac:chgData name="Alfeld, Corinne" userId="85391e59-0d0d-4b8d-957f-45595f4ac783" providerId="ADAL" clId="{3421567D-4879-40A0-ABCA-DD96C63D6381}" dt="2025-01-03T13:41:44.112" v="352" actId="962"/>
          <ac:picMkLst>
            <pc:docMk/>
            <pc:sldMk cId="3242935784" sldId="256"/>
            <ac:picMk id="8" creationId="{CE334B6C-5F07-4C81-B384-D119F1639338}"/>
          </ac:picMkLst>
        </pc:picChg>
      </pc:sldChg>
      <pc:sldChg chg="modSp mod">
        <pc:chgData name="Alfeld, Corinne" userId="85391e59-0d0d-4b8d-957f-45595f4ac783" providerId="ADAL" clId="{3421567D-4879-40A0-ABCA-DD96C63D6381}" dt="2025-01-03T13:23:07.878" v="58" actId="20577"/>
        <pc:sldMkLst>
          <pc:docMk/>
          <pc:sldMk cId="2751555180" sldId="258"/>
        </pc:sldMkLst>
        <pc:spChg chg="mod">
          <ac:chgData name="Alfeld, Corinne" userId="85391e59-0d0d-4b8d-957f-45595f4ac783" providerId="ADAL" clId="{3421567D-4879-40A0-ABCA-DD96C63D6381}" dt="2025-01-03T13:23:07.878" v="58" actId="20577"/>
          <ac:spMkLst>
            <pc:docMk/>
            <pc:sldMk cId="2751555180" sldId="258"/>
            <ac:spMk id="4" creationId="{F0D3F116-58E6-7A75-7ADA-D2C5900403C3}"/>
          </ac:spMkLst>
        </pc:spChg>
      </pc:sldChg>
      <pc:sldChg chg="delSp modSp mod">
        <pc:chgData name="Alfeld, Corinne" userId="85391e59-0d0d-4b8d-957f-45595f4ac783" providerId="ADAL" clId="{3421567D-4879-40A0-ABCA-DD96C63D6381}" dt="2025-01-03T13:27:29.746" v="344"/>
        <pc:sldMkLst>
          <pc:docMk/>
          <pc:sldMk cId="43958991" sldId="259"/>
        </pc:sldMkLst>
        <pc:spChg chg="ord">
          <ac:chgData name="Alfeld, Corinne" userId="85391e59-0d0d-4b8d-957f-45595f4ac783" providerId="ADAL" clId="{3421567D-4879-40A0-ABCA-DD96C63D6381}" dt="2025-01-03T13:27:29.746" v="344"/>
          <ac:spMkLst>
            <pc:docMk/>
            <pc:sldMk cId="43958991" sldId="259"/>
            <ac:spMk id="3" creationId="{34924906-C537-2CE4-E74A-FC8D47974259}"/>
          </ac:spMkLst>
        </pc:spChg>
        <pc:spChg chg="del">
          <ac:chgData name="Alfeld, Corinne" userId="85391e59-0d0d-4b8d-957f-45595f4ac783" providerId="ADAL" clId="{3421567D-4879-40A0-ABCA-DD96C63D6381}" dt="2025-01-03T13:26:37.984" v="341" actId="478"/>
          <ac:spMkLst>
            <pc:docMk/>
            <pc:sldMk cId="43958991" sldId="259"/>
            <ac:spMk id="6" creationId="{72FE7010-695C-DFB2-DFAB-42F6F5D8226E}"/>
          </ac:spMkLst>
        </pc:spChg>
      </pc:sldChg>
      <pc:sldChg chg="modSp mod">
        <pc:chgData name="Alfeld, Corinne" userId="85391e59-0d0d-4b8d-957f-45595f4ac783" providerId="ADAL" clId="{3421567D-4879-40A0-ABCA-DD96C63D6381}" dt="2025-01-03T13:42:44.376" v="365" actId="255"/>
        <pc:sldMkLst>
          <pc:docMk/>
          <pc:sldMk cId="844432752" sldId="4598"/>
        </pc:sldMkLst>
        <pc:spChg chg="mod">
          <ac:chgData name="Alfeld, Corinne" userId="85391e59-0d0d-4b8d-957f-45595f4ac783" providerId="ADAL" clId="{3421567D-4879-40A0-ABCA-DD96C63D6381}" dt="2025-01-03T13:42:44.376" v="365" actId="255"/>
          <ac:spMkLst>
            <pc:docMk/>
            <pc:sldMk cId="844432752" sldId="4598"/>
            <ac:spMk id="2" creationId="{F2F12FA4-2B27-4627-9741-B84DCEA0F5BB}"/>
          </ac:spMkLst>
        </pc:spChg>
        <pc:picChg chg="mod">
          <ac:chgData name="Alfeld, Corinne" userId="85391e59-0d0d-4b8d-957f-45595f4ac783" providerId="ADAL" clId="{3421567D-4879-40A0-ABCA-DD96C63D6381}" dt="2025-01-03T13:27:43.700" v="345" actId="962"/>
          <ac:picMkLst>
            <pc:docMk/>
            <pc:sldMk cId="844432752" sldId="4598"/>
            <ac:picMk id="8" creationId="{CE334B6C-5F07-4C81-B384-D119F163933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94F52-1885-8F40-913E-43837C1C5129}" type="datetime1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D7771-19C7-D84F-898C-8B0CDC6F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671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8D6E9-C2FC-A24A-8A5C-F7FDBF924036}" type="datetime1">
              <a:rPr lang="en-US" smtClean="0"/>
              <a:t>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4DCFB-13A1-154D-ADC1-C6BA798F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569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2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131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7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06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683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>
            <a:extLst>
              <a:ext uri="{FF2B5EF4-FFF2-40B4-BE49-F238E27FC236}">
                <a16:creationId xmlns:a16="http://schemas.microsoft.com/office/drawing/2014/main" id="{7AC1447C-2D11-4D1D-BEF5-79C397C21C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>
            <a:extLst>
              <a:ext uri="{FF2B5EF4-FFF2-40B4-BE49-F238E27FC236}">
                <a16:creationId xmlns:a16="http://schemas.microsoft.com/office/drawing/2014/main" id="{1F1709B6-FFD7-415D-811D-9F845DDBD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95236" name="Slide Number Placeholder 3">
            <a:extLst>
              <a:ext uri="{FF2B5EF4-FFF2-40B4-BE49-F238E27FC236}">
                <a16:creationId xmlns:a16="http://schemas.microsoft.com/office/drawing/2014/main" id="{C0843882-BEFE-416D-95BB-35F450633F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5A52C6-5896-488E-95E3-ED13AC4845FF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206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24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—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3556820-5BD6-7C41-9F35-0709DCBA7BA6}"/>
              </a:ext>
            </a:extLst>
          </p:cNvPr>
          <p:cNvSpPr>
            <a:spLocks/>
          </p:cNvSpPr>
          <p:nvPr userDrawn="1"/>
        </p:nvSpPr>
        <p:spPr>
          <a:xfrm>
            <a:off x="1587" y="362174"/>
            <a:ext cx="24384000" cy="11826976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23EBEA2-C871-924D-9669-D4CEBEA34A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69122" y="5029200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br>
              <a:rPr lang="en-US" dirty="0"/>
            </a:br>
            <a:r>
              <a:rPr lang="en-US" dirty="0"/>
              <a:t>2nd line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3C284A-D09B-B543-AF7E-5F419F34CE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68538" y="8458200"/>
            <a:ext cx="2914649" cy="2968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81E09265-B90B-4F4C-A68D-386E7DC88C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30714" y="8458200"/>
            <a:ext cx="2914649" cy="2968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930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10682747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C16D0DC0-1B50-B44F-A922-A1E6CBC25C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574588" y="1143001"/>
            <a:ext cx="10653252" cy="10287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F557ABA0-2CF0-894D-BFC5-E24C93581E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4586" y="3152752"/>
            <a:ext cx="10682748" cy="3860491"/>
          </a:xfrm>
        </p:spPr>
        <p:txBody>
          <a:bodyPr>
            <a:normAutofit/>
          </a:bodyPr>
          <a:lstStyle>
            <a:lvl1pPr>
              <a:defRPr sz="4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CA97B1A4-557A-8842-A7CF-CEF459F857B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4586" y="7781903"/>
            <a:ext cx="10682748" cy="364809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57636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441" userDrawn="1">
          <p15:clr>
            <a:srgbClr val="FBAE40"/>
          </p15:clr>
        </p15:guide>
        <p15:guide id="11" pos="792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3D023766-93E8-6C43-9772-CDA7FC6144F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22083252" cy="4648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269D219F-F78E-9E4A-B025-7F24BB6670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574586" y="8531537"/>
            <a:ext cx="10682748" cy="2898463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D3B36E90-1930-594F-A27D-BBFA1CA705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4586" y="8531537"/>
            <a:ext cx="10682748" cy="2898463"/>
          </a:xfrm>
        </p:spPr>
        <p:txBody>
          <a:bodyPr>
            <a:normAutofit/>
          </a:bodyPr>
          <a:lstStyle>
            <a:lvl1pPr>
              <a:defRPr sz="4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30836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921">
          <p15:clr>
            <a:srgbClr val="FBAE40"/>
          </p15:clr>
        </p15:guide>
        <p15:guide id="11" pos="744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3D023766-93E8-6C43-9772-CDA7FC6144F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10668000" cy="4648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8B25342B-08E1-464F-AC27-5A65198988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592876" y="3124175"/>
            <a:ext cx="10668000" cy="4648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7AFEBE52-7AC4-8A4F-A882-82DC4FA897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4586" y="8531537"/>
            <a:ext cx="10682748" cy="28984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1BCA72C9-9805-E34B-BBDE-3CF10D461A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574586" y="8531537"/>
            <a:ext cx="10682748" cy="28984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05590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921">
          <p15:clr>
            <a:srgbClr val="FBAE40"/>
          </p15:clr>
        </p15:guide>
        <p15:guide id="11" pos="744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3D023766-93E8-6C43-9772-CDA7FC6144F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44588" y="3124175"/>
            <a:ext cx="6858000" cy="46482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9243F34B-2502-DB4F-9DB5-EDCF7DC7B5D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764587" y="3124175"/>
            <a:ext cx="6858000" cy="4648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4236B20B-B550-8142-AEF8-60BDD719F69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6384587" y="3124175"/>
            <a:ext cx="6858000" cy="4648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805AEC2D-775B-BF4D-8D0A-574C4B10990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4586" y="8531537"/>
            <a:ext cx="6858002" cy="28984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F5503E3A-1422-CD4D-8A89-397D3BA4206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74111" y="8531537"/>
            <a:ext cx="6858002" cy="28984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0064A36D-65DD-F745-A342-E072B982755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375061" y="8531537"/>
            <a:ext cx="6858002" cy="28984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442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921">
          <p15:clr>
            <a:srgbClr val="FBAE40"/>
          </p15:clr>
        </p15:guide>
        <p15:guide id="11" pos="7441">
          <p15:clr>
            <a:srgbClr val="FBAE40"/>
          </p15:clr>
        </p15:guide>
        <p15:guide id="12" pos="5041" userDrawn="1">
          <p15:clr>
            <a:srgbClr val="FBAE40"/>
          </p15:clr>
        </p15:guide>
        <p15:guide id="13" pos="5521" userDrawn="1">
          <p15:clr>
            <a:srgbClr val="FBAE40"/>
          </p15:clr>
        </p15:guide>
        <p15:guide id="14" pos="9841" userDrawn="1">
          <p15:clr>
            <a:srgbClr val="FBAE40"/>
          </p15:clr>
        </p15:guide>
        <p15:guide id="15" pos="1032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Text Slide —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66682ECA-8356-F142-94A1-921EA942135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144587" y="3121326"/>
            <a:ext cx="10667999" cy="83057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114300" algn="l"/>
              </a:tabLst>
              <a:defRPr sz="4800">
                <a:solidFill>
                  <a:srgbClr val="576F7F"/>
                </a:solidFill>
              </a:defRPr>
            </a:lvl1pPr>
            <a:lvl2pPr marL="114300" indent="-114300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 marL="230188" indent="-115888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3pPr>
          </a:lstStyle>
          <a:p>
            <a:pPr lvl="0"/>
            <a:r>
              <a:rPr lang="tr-TR" dirty="0"/>
              <a:t>Picture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6428EAA1-0C81-0745-89CD-1A39835C4F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574588" y="3121326"/>
            <a:ext cx="10667998" cy="830579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2309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921">
          <p15:clr>
            <a:srgbClr val="FBAE40"/>
          </p15:clr>
        </p15:guide>
        <p15:guide id="11" pos="744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1AB842C-6BB1-7849-B78D-1D793CD25166}"/>
              </a:ext>
            </a:extLst>
          </p:cNvPr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AA9EDA39-870A-E945-9A81-5D7CFB06F0C7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</p:spTree>
    <p:extLst>
      <p:ext uri="{BB962C8B-B14F-4D97-AF65-F5344CB8AC3E}">
        <p14:creationId xmlns:p14="http://schemas.microsoft.com/office/powerpoint/2010/main" val="2492538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>
          <p15:clr>
            <a:srgbClr val="FBAE40"/>
          </p15:clr>
        </p15:guide>
        <p15:guide id="11" pos="7441" userDrawn="1">
          <p15:clr>
            <a:srgbClr val="FBAE40"/>
          </p15:clr>
        </p15:guide>
        <p15:guide id="12" pos="7921" userDrawn="1">
          <p15:clr>
            <a:srgbClr val="FBAE40"/>
          </p15:clr>
        </p15:guide>
        <p15:guide id="13" pos="5521" userDrawn="1">
          <p15:clr>
            <a:srgbClr val="FBAE40"/>
          </p15:clr>
        </p15:guide>
        <p15:guide id="14" pos="5041" userDrawn="1">
          <p15:clr>
            <a:srgbClr val="FBAE40"/>
          </p15:clr>
        </p15:guide>
        <p15:guide id="15" pos="9841" userDrawn="1">
          <p15:clr>
            <a:srgbClr val="FBAE40"/>
          </p15:clr>
        </p15:guide>
        <p15:guide id="16" pos="1032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90C4-0E88-4705-8B84-D6E5D9DBBB7C}" type="datetimeFigureOut">
              <a:rPr lang="en-US" smtClean="0"/>
              <a:pPr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49A01-A9DC-41D1-AE17-D6083DB014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63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3"/>
          <a:stretch/>
        </p:blipFill>
        <p:spPr bwMode="auto">
          <a:xfrm>
            <a:off x="0" y="0"/>
            <a:ext cx="243871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90C4-0E88-4705-8B84-D6E5D9DBBB7C}" type="datetimeFigureOut">
              <a:rPr lang="en-US" smtClean="0"/>
              <a:pPr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49A01-A9DC-41D1-AE17-D6083DB014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99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90C4-0E88-4705-8B84-D6E5D9DBBB7C}" type="datetimeFigureOut">
              <a:rPr lang="en-US" smtClean="0"/>
              <a:pPr/>
              <a:t>1/3/2025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49A01-A9DC-41D1-AE17-D6083DB014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89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3"/>
          <a:stretch/>
        </p:blipFill>
        <p:spPr bwMode="auto">
          <a:xfrm>
            <a:off x="0" y="0"/>
            <a:ext cx="243871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90C4-0E88-4705-8B84-D6E5D9DBBB7C}" type="datetimeFigureOut">
              <a:rPr lang="en-US" smtClean="0"/>
              <a:pPr/>
              <a:t>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49A01-A9DC-41D1-AE17-D6083DB014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—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3556820-5BD6-7C41-9F35-0709DCBA7BA6}"/>
              </a:ext>
            </a:extLst>
          </p:cNvPr>
          <p:cNvSpPr>
            <a:spLocks/>
          </p:cNvSpPr>
          <p:nvPr userDrawn="1"/>
        </p:nvSpPr>
        <p:spPr>
          <a:xfrm>
            <a:off x="1587" y="362174"/>
            <a:ext cx="24384000" cy="11826976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0FAE0E86-F5B0-2643-9F7C-9B5DF5AB2A6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69122" y="5029200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br>
              <a:rPr lang="en-US" dirty="0"/>
            </a:br>
            <a:r>
              <a:rPr lang="en-US" dirty="0"/>
              <a:t>2nd line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4311E8C8-3143-A74B-8FDA-F85A6F535B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68538" y="8458200"/>
            <a:ext cx="2914649" cy="2968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9B12BEB6-E28E-0A42-AF4D-0E33CBE7B6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30714" y="8458200"/>
            <a:ext cx="2914649" cy="2968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62292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3556820-5BD6-7C41-9F35-0709DCBA7BA6}"/>
              </a:ext>
            </a:extLst>
          </p:cNvPr>
          <p:cNvSpPr>
            <a:spLocks/>
          </p:cNvSpPr>
          <p:nvPr userDrawn="1"/>
        </p:nvSpPr>
        <p:spPr>
          <a:xfrm>
            <a:off x="1587" y="362174"/>
            <a:ext cx="24384000" cy="11826976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94254CDA-9455-1F48-A703-E7C2342F3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F940754-C6EA-AC4C-8314-59739CD84F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br>
              <a:rPr lang="en-US" dirty="0"/>
            </a:br>
            <a:r>
              <a:rPr lang="en-US" dirty="0"/>
              <a:t>2nd line</a:t>
            </a:r>
          </a:p>
        </p:txBody>
      </p:sp>
    </p:spTree>
    <p:extLst>
      <p:ext uri="{BB962C8B-B14F-4D97-AF65-F5344CB8AC3E}">
        <p14:creationId xmlns:p14="http://schemas.microsoft.com/office/powerpoint/2010/main" val="908848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3556820-5BD6-7C41-9F35-0709DCBA7BA6}"/>
              </a:ext>
            </a:extLst>
          </p:cNvPr>
          <p:cNvSpPr>
            <a:spLocks/>
          </p:cNvSpPr>
          <p:nvPr userDrawn="1"/>
        </p:nvSpPr>
        <p:spPr>
          <a:xfrm>
            <a:off x="1587" y="362174"/>
            <a:ext cx="24384000" cy="11826976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 b="0" cap="none" spc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576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F7B7FAD3-3A70-6441-A8ED-D420541B3A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br>
              <a:rPr lang="en-US" dirty="0"/>
            </a:br>
            <a:r>
              <a:rPr lang="en-US" dirty="0"/>
              <a:t>2nd line</a:t>
            </a:r>
          </a:p>
        </p:txBody>
      </p:sp>
    </p:spTree>
    <p:extLst>
      <p:ext uri="{BB962C8B-B14F-4D97-AF65-F5344CB8AC3E}">
        <p14:creationId xmlns:p14="http://schemas.microsoft.com/office/powerpoint/2010/main" val="1391676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27B5FC5-D8F1-064D-8DDF-573695AF66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69122" y="5531272"/>
            <a:ext cx="20496234" cy="3231728"/>
          </a:xfrm>
        </p:spPr>
        <p:txBody>
          <a:bodyPr lIns="0" tIns="0" rIns="0" bIns="0">
            <a:normAutofit/>
          </a:bodyPr>
          <a:lstStyle>
            <a:lvl1pPr>
              <a:defRPr sz="72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br>
              <a:rPr lang="en-US" dirty="0"/>
            </a:br>
            <a:r>
              <a:rPr lang="en-US" dirty="0"/>
              <a:t>2nd line</a:t>
            </a:r>
          </a:p>
        </p:txBody>
      </p:sp>
    </p:spTree>
    <p:extLst>
      <p:ext uri="{BB962C8B-B14F-4D97-AF65-F5344CB8AC3E}">
        <p14:creationId xmlns:p14="http://schemas.microsoft.com/office/powerpoint/2010/main" val="1100277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89C38FD-514A-3045-9263-6A1BF07AB98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31941" y="362172"/>
            <a:ext cx="24419116" cy="1182697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1C926-0B7B-F040-990F-6DAD17F61D10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</p:spTree>
    <p:extLst>
      <p:ext uri="{BB962C8B-B14F-4D97-AF65-F5344CB8AC3E}">
        <p14:creationId xmlns:p14="http://schemas.microsoft.com/office/powerpoint/2010/main" val="1801423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144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C16D0DC0-1B50-B44F-A922-A1E6CBC25C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44588" y="1143001"/>
            <a:ext cx="22083252" cy="10287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90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441">
          <p15:clr>
            <a:srgbClr val="FBAE40"/>
          </p15:clr>
        </p15:guide>
        <p15:guide id="11" pos="792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—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A2D9A2B-8B34-F540-99A1-C92EEC6DA8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4586" y="3152752"/>
            <a:ext cx="22098002" cy="7607594"/>
          </a:xfrm>
        </p:spPr>
        <p:txBody>
          <a:bodyPr>
            <a:normAutofit/>
          </a:bodyPr>
          <a:lstStyle>
            <a:lvl1pPr marL="685800" indent="-685800">
              <a:buFont typeface="Arial" panose="020B0604020202020204" pitchFamily="34" charset="0"/>
              <a:buChar char="•"/>
              <a:defRPr sz="4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82205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—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097999" cy="1219177"/>
          </a:xfrm>
        </p:spPr>
        <p:txBody>
          <a:bodyPr lIns="0" tIns="0" rIns="0" bIns="0">
            <a:normAutofit/>
          </a:bodyPr>
          <a:lstStyle>
            <a:lvl1pPr>
              <a:defRPr sz="6800" b="0" i="0" baseline="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7240" y="12189150"/>
            <a:ext cx="22860000" cy="0"/>
          </a:xfrm>
          <a:prstGeom prst="line">
            <a:avLst/>
          </a:prstGeom>
          <a:ln>
            <a:solidFill>
              <a:srgbClr val="576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308F9-BC56-5F47-879A-9003E64704B1}"/>
              </a:ext>
            </a:extLst>
          </p:cNvPr>
          <p:cNvSpPr>
            <a:spLocks/>
          </p:cNvSpPr>
          <p:nvPr userDrawn="1"/>
        </p:nvSpPr>
        <p:spPr>
          <a:xfrm>
            <a:off x="1587" y="0"/>
            <a:ext cx="24384000" cy="381000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5477045-8978-C243-A476-24F64079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674363" y="12586392"/>
            <a:ext cx="950812" cy="732365"/>
          </a:xfrm>
        </p:spPr>
        <p:txBody>
          <a:bodyPr/>
          <a:lstStyle>
            <a:lvl1pPr algn="r">
              <a:defRPr>
                <a:solidFill>
                  <a:srgbClr val="576F7F"/>
                </a:solidFill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1DBF5-7715-C946-BE0A-5816950E7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935" y="12455705"/>
            <a:ext cx="3810000" cy="898122"/>
          </a:xfrm>
          <a:prstGeom prst="rect">
            <a:avLst/>
          </a:prstGeom>
        </p:spPr>
      </p:pic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712FB6B8-B494-0F4A-88E7-5A10924214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4586" y="3152752"/>
            <a:ext cx="22098002" cy="3860491"/>
          </a:xfrm>
        </p:spPr>
        <p:txBody>
          <a:bodyPr>
            <a:normAutofit/>
          </a:bodyPr>
          <a:lstStyle>
            <a:lvl1pPr>
              <a:defRPr sz="4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E07D1BF5-CC75-D548-877A-F9B67A02FB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4586" y="7781903"/>
            <a:ext cx="10682748" cy="364809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CE106A9F-1969-0644-9A50-A23079A8A2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574586" y="7781903"/>
            <a:ext cx="10682748" cy="364809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576F7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38430" indent="0" algn="l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46664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80">
          <p15:clr>
            <a:srgbClr val="FBAE40"/>
          </p15:clr>
        </p15:guide>
        <p15:guide id="2" pos="7681">
          <p15:clr>
            <a:srgbClr val="FBAE40"/>
          </p15:clr>
        </p15:guide>
        <p15:guide id="3" orient="horz" pos="240">
          <p15:clr>
            <a:srgbClr val="FBAE40"/>
          </p15:clr>
        </p15:guide>
        <p15:guide id="4" pos="721">
          <p15:clr>
            <a:srgbClr val="FBAE40"/>
          </p15:clr>
        </p15:guide>
        <p15:guide id="5" pos="14881">
          <p15:clr>
            <a:srgbClr val="FBAE40"/>
          </p15:clr>
        </p15:guide>
        <p15:guide id="6" pos="14641">
          <p15:clr>
            <a:srgbClr val="FBAE40"/>
          </p15:clr>
        </p15:guide>
        <p15:guide id="7" orient="horz" pos="720">
          <p15:clr>
            <a:srgbClr val="FBAE40"/>
          </p15:clr>
        </p15:guide>
        <p15:guide id="8" orient="horz" pos="7200">
          <p15:clr>
            <a:srgbClr val="FBAE40"/>
          </p15:clr>
        </p15:guide>
        <p15:guide id="9" pos="481">
          <p15:clr>
            <a:srgbClr val="FBAE40"/>
          </p15:clr>
        </p15:guide>
        <p15:guide id="10" pos="7921" userDrawn="1">
          <p15:clr>
            <a:srgbClr val="FBAE40"/>
          </p15:clr>
        </p15:guide>
        <p15:guide id="11" pos="744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2351" y="975749"/>
            <a:ext cx="21948458" cy="10448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98819" y="12265479"/>
            <a:ext cx="1246941" cy="732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2133" b="0" i="0" kern="120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fld id="{BA8CF1B3-96A0-D24B-B5C9-B5B93FF4523E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6CEB089-E730-C64A-A490-6055B6A2F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2351" y="3124200"/>
            <a:ext cx="21948458" cy="792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  <a:p>
            <a:pPr marL="0" lvl="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r>
              <a:rPr lang="tr-TR" dirty="0"/>
              <a:t>Second </a:t>
            </a:r>
            <a:r>
              <a:rPr lang="tr-TR" dirty="0" err="1"/>
              <a:t>level</a:t>
            </a:r>
            <a:endParaRPr lang="tr-TR" dirty="0"/>
          </a:p>
          <a:p>
            <a:pPr marL="685800" lvl="1" indent="-17145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tr-TR" dirty="0"/>
              <a:t>Third </a:t>
            </a:r>
            <a:r>
              <a:rPr lang="tr-TR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2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65" r:id="rId2"/>
    <p:sldLayoutId id="2147483762" r:id="rId3"/>
    <p:sldLayoutId id="2147483763" r:id="rId4"/>
    <p:sldLayoutId id="2147483751" r:id="rId5"/>
    <p:sldLayoutId id="2147483755" r:id="rId6"/>
    <p:sldLayoutId id="2147483760" r:id="rId7"/>
    <p:sldLayoutId id="2147483753" r:id="rId8"/>
    <p:sldLayoutId id="2147483754" r:id="rId9"/>
    <p:sldLayoutId id="2147483759" r:id="rId10"/>
    <p:sldLayoutId id="2147483756" r:id="rId11"/>
    <p:sldLayoutId id="2147483757" r:id="rId12"/>
    <p:sldLayoutId id="2147483758" r:id="rId13"/>
    <p:sldLayoutId id="2147483761" r:id="rId14"/>
    <p:sldLayoutId id="2147483764" r:id="rId15"/>
    <p:sldLayoutId id="2147483766" r:id="rId16"/>
    <p:sldLayoutId id="2147483767" r:id="rId17"/>
    <p:sldLayoutId id="2147483768" r:id="rId18"/>
    <p:sldLayoutId id="2147483769" r:id="rId19"/>
  </p:sldLayoutIdLst>
  <p:hf hdr="0"/>
  <p:txStyles>
    <p:titleStyle>
      <a:lvl1pPr algn="l" defTabSz="1219215" rtl="0" eaLnBrk="1" latinLnBrk="0" hangingPunct="1">
        <a:spcBef>
          <a:spcPct val="0"/>
        </a:spcBef>
        <a:buNone/>
        <a:defRPr lang="en-US" sz="6800" b="0" i="0" kern="1200" dirty="0">
          <a:solidFill>
            <a:srgbClr val="576F7F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1219215" rtl="0" eaLnBrk="1" latinLnBrk="0" hangingPunct="1">
        <a:lnSpc>
          <a:spcPct val="100000"/>
        </a:lnSpc>
        <a:spcBef>
          <a:spcPts val="0"/>
        </a:spcBef>
        <a:buFontTx/>
        <a:buNone/>
        <a:tabLst/>
        <a:defRPr lang="tr-TR" sz="4800" b="0" i="0" kern="1200" dirty="0" smtClean="0">
          <a:solidFill>
            <a:srgbClr val="576F7F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1981225" indent="-910179" algn="l" defTabSz="1219215" rtl="0" eaLnBrk="1" latinLnBrk="0" hangingPunct="1">
        <a:lnSpc>
          <a:spcPct val="100000"/>
        </a:lnSpc>
        <a:spcBef>
          <a:spcPts val="0"/>
        </a:spcBef>
        <a:buFont typeface="Arial"/>
        <a:buChar char="–"/>
        <a:tabLst/>
        <a:defRPr lang="tr-TR" sz="2667" b="0" i="0" kern="1200" dirty="0" smtClean="0">
          <a:solidFill>
            <a:srgbClr val="576F7F"/>
          </a:solidFill>
          <a:latin typeface="Arial"/>
          <a:ea typeface="+mn-ea"/>
          <a:cs typeface="Arial"/>
        </a:defRPr>
      </a:lvl2pPr>
      <a:lvl3pPr marL="3048038" indent="-609608" algn="l" defTabSz="1219215" rtl="0" eaLnBrk="1" latinLnBrk="0" hangingPunct="1">
        <a:lnSpc>
          <a:spcPct val="100000"/>
        </a:lnSpc>
        <a:spcBef>
          <a:spcPts val="0"/>
        </a:spcBef>
        <a:buFont typeface="Arial"/>
        <a:buChar char="•"/>
        <a:tabLst/>
        <a:defRPr lang="tr-TR" sz="2800" b="0" i="0" kern="1200" dirty="0" smtClean="0">
          <a:solidFill>
            <a:srgbClr val="000000"/>
          </a:solidFill>
          <a:latin typeface="Arial"/>
          <a:ea typeface="+mn-ea"/>
          <a:cs typeface="Arial"/>
        </a:defRPr>
      </a:lvl3pPr>
      <a:lvl4pPr marL="4267253" indent="-609608" algn="l" defTabSz="1219215" rtl="0" eaLnBrk="1" latinLnBrk="0" hangingPunct="1">
        <a:spcBef>
          <a:spcPct val="20000"/>
        </a:spcBef>
        <a:buFont typeface="Arial"/>
        <a:buChar char="–"/>
        <a:defRPr sz="5333" kern="1200">
          <a:solidFill>
            <a:schemeClr val="tx1"/>
          </a:solidFill>
          <a:latin typeface="+mn-lt"/>
          <a:ea typeface="+mn-ea"/>
          <a:cs typeface="+mn-cs"/>
        </a:defRPr>
      </a:lvl4pPr>
      <a:lvl5pPr marL="5486469" indent="-609608" algn="l" defTabSz="1219215" rtl="0" eaLnBrk="1" latinLnBrk="0" hangingPunct="1">
        <a:spcBef>
          <a:spcPct val="20000"/>
        </a:spcBef>
        <a:buFont typeface="Arial"/>
        <a:buChar char="»"/>
        <a:defRPr sz="5333" kern="1200">
          <a:solidFill>
            <a:schemeClr val="tx1"/>
          </a:solidFill>
          <a:latin typeface="+mn-lt"/>
          <a:ea typeface="+mn-ea"/>
          <a:cs typeface="+mn-cs"/>
        </a:defRPr>
      </a:lvl5pPr>
      <a:lvl6pPr marL="6705684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1219215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121921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orinne.alfeld@ed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hyperlink" Target="mailto:allen.ruby@ed.go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esreview.ed.gov/LOI/LOISubmi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ants.gov/" TargetMode="External"/><Relationship Id="rId2" Type="http://schemas.openxmlformats.org/officeDocument/2006/relationships/hyperlink" Target="https://ies.ed.gov/funding/25rfas.asp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grants.gov/suppor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llen.ruby@ed.gov" TargetMode="External"/><Relationship Id="rId2" Type="http://schemas.openxmlformats.org/officeDocument/2006/relationships/hyperlink" Target="mailto:corinne.alfeld@ed.gov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corinne.alfeld@ed.gov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hyperlink" Target="mailto:allen.ruby@ed.g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es.ed.gov/funding/grantsearch/program.asp?ID=1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es.ed.gov/funding/grantsearch/program.asp?ID=13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2FA4-2B27-4627-9741-B84DCEA0F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7" y="1143000"/>
            <a:ext cx="22495998" cy="124336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Publico Text" panose="02040502060504060203" pitchFamily="18" charset="0"/>
              </a:rPr>
              <a:t>Improving Gifted Education R&amp;D Center </a:t>
            </a:r>
            <a:r>
              <a:rPr lang="en-US" sz="5600" b="1" dirty="0">
                <a:latin typeface="Publico Text" panose="02040502060504060203" pitchFamily="18" charset="0"/>
              </a:rPr>
              <a:t>(84.305C)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D5555-85A3-4F66-B43B-F080C86B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C6850-4E55-4611-AB2D-4C734C5B60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38740" y="3048000"/>
            <a:ext cx="22098002" cy="8325271"/>
          </a:xfrm>
        </p:spPr>
        <p:txBody>
          <a:bodyPr>
            <a:normAutofit fontScale="92500"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You can come/go as you like – you don’t have to stay past your question but can!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Feel free to speak, raise your virtual hand, or use the chat box.</a:t>
            </a:r>
          </a:p>
          <a:p>
            <a:endParaRPr lang="en-US" sz="2000" dirty="0">
              <a:latin typeface="Publico Text" panose="02040502060504060203" pitchFamily="18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Let us know if you have questions about:</a:t>
            </a:r>
          </a:p>
          <a:p>
            <a:pPr lvl="1" indent="0">
              <a:buNone/>
            </a:pPr>
            <a:r>
              <a:rPr lang="en-US" sz="100" b="0" i="0" dirty="0">
                <a:solidFill>
                  <a:srgbClr val="000000"/>
                </a:solidFill>
                <a:effectLst/>
                <a:latin typeface="Publico Text" panose="02040502060504060203" pitchFamily="18" charset="0"/>
              </a:rPr>
              <a:t> a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Who is eligible to apply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The focused program of research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The student outcomes you must include and</a:t>
            </a:r>
          </a:p>
          <a:p>
            <a:pPr marL="1071046" lvl="1" indent="0">
              <a:buNone/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		t</a:t>
            </a:r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hose you may include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Any of the 6 sections of the Project Narrative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Requirements and Recommendations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Budget Questions</a:t>
            </a:r>
            <a:endParaRPr lang="en-US" sz="4000" b="0" i="0" dirty="0">
              <a:solidFill>
                <a:schemeClr val="accent2">
                  <a:lumMod val="50000"/>
                </a:schemeClr>
              </a:solidFill>
              <a:effectLst/>
              <a:latin typeface="Publico Text" panose="02040502060504060203" pitchFamily="18" charset="0"/>
            </a:endParaRP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Review </a:t>
            </a:r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and funding decisions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Working with IES program officers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Other</a:t>
            </a:r>
            <a:endParaRPr lang="en-US" sz="4000" b="0" i="0" dirty="0">
              <a:solidFill>
                <a:schemeClr val="accent2">
                  <a:lumMod val="50000"/>
                </a:schemeClr>
              </a:solidFill>
              <a:effectLst/>
              <a:latin typeface="Publico Text" panose="02040502060504060203" pitchFamily="18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4700" dirty="0"/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6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9E693-1DF1-4DC7-A362-367851CD9F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35955" y="5005214"/>
            <a:ext cx="8793279" cy="4062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/>
              <a:t>Hosts:</a:t>
            </a:r>
          </a:p>
          <a:p>
            <a:pPr marL="0" indent="0">
              <a:buNone/>
            </a:pPr>
            <a:r>
              <a:rPr lang="en-US" sz="4400" dirty="0"/>
              <a:t>Corinne Alfeld			</a:t>
            </a:r>
            <a:br>
              <a:rPr lang="en-US" sz="4400" dirty="0"/>
            </a:br>
            <a:r>
              <a:rPr lang="en-US" sz="4400" dirty="0"/>
              <a:t>(</a:t>
            </a:r>
            <a:r>
              <a:rPr lang="en-US" sz="4400" dirty="0">
                <a:hlinkClick r:id="rId3"/>
              </a:rPr>
              <a:t>corinne.alfeld@ed.gov</a:t>
            </a:r>
            <a:r>
              <a:rPr lang="en-US" sz="4400" dirty="0"/>
              <a:t>)</a:t>
            </a:r>
          </a:p>
          <a:p>
            <a:pPr marL="0" indent="0">
              <a:buNone/>
            </a:pPr>
            <a:r>
              <a:rPr lang="en-US" sz="4400" dirty="0"/>
              <a:t>Allen Ruby</a:t>
            </a:r>
          </a:p>
          <a:p>
            <a:pPr marL="0" indent="0">
              <a:buNone/>
            </a:pPr>
            <a:r>
              <a:rPr lang="en-US" sz="4400" dirty="0"/>
              <a:t>(</a:t>
            </a:r>
            <a:r>
              <a:rPr lang="en-US" sz="4400" dirty="0">
                <a:hlinkClick r:id="rId4"/>
              </a:rPr>
              <a:t>allen.ruby@ed.gov</a:t>
            </a:r>
            <a:r>
              <a:rPr lang="en-US" sz="4400" dirty="0"/>
              <a:t>) 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Picture shows a screenshot of the Teams interface with a circle around the microphone icon.">
            <a:extLst>
              <a:ext uri="{FF2B5EF4-FFF2-40B4-BE49-F238E27FC236}">
                <a16:creationId xmlns:a16="http://schemas.microsoft.com/office/drawing/2014/main" id="{CE334B6C-5F07-4C81-B384-D119F163933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0084" y="9771276"/>
            <a:ext cx="13664447" cy="383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35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D8ACF-EF7E-87D9-10B3-3BE2CC722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7" y="1098227"/>
            <a:ext cx="22097999" cy="1219177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C07804"/>
                </a:solidFill>
                <a:latin typeface="Publico Text" panose="02040502060504060203" pitchFamily="18" charset="0"/>
              </a:rPr>
              <a:t>Two other issues to describe: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7F4F92-6F7C-2F04-526F-2417641B7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10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20E9E-3275-8739-95D5-2832587946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3588" y="2319025"/>
            <a:ext cx="22861587" cy="9220200"/>
          </a:xfrm>
        </p:spPr>
        <p:txBody>
          <a:bodyPr>
            <a:normAutofit fontScale="85000" lnSpcReduction="10000"/>
          </a:bodyPr>
          <a:lstStyle/>
          <a:p>
            <a:r>
              <a:rPr lang="en-US" sz="6000" b="0" i="0" u="none" strike="noStrike" baseline="0" dirty="0">
                <a:latin typeface="Publico Text" panose="02040502060504060203" pitchFamily="18" charset="0"/>
              </a:rPr>
              <a:t>Management and institutional resources</a:t>
            </a:r>
          </a:p>
          <a:p>
            <a:pPr lvl="1">
              <a:spcAft>
                <a:spcPts val="1800"/>
              </a:spcAft>
            </a:pPr>
            <a:r>
              <a:rPr lang="en-US" sz="6000" dirty="0">
                <a:latin typeface="Publico Text" panose="02040502060504060203" pitchFamily="18" charset="0"/>
              </a:rPr>
              <a:t>The structure, management, resources including involvement of education agencies and stakeholders that your Center will have</a:t>
            </a:r>
            <a:endParaRPr lang="en-US" sz="6000" b="0" i="0" u="none" strike="noStrike" baseline="0" dirty="0">
              <a:latin typeface="Publico Text" panose="02040502060504060203" pitchFamily="18" charset="0"/>
            </a:endParaRPr>
          </a:p>
          <a:p>
            <a:r>
              <a:rPr lang="en-US" sz="6000" b="0" i="0" u="none" strike="noStrike" baseline="0" dirty="0">
                <a:latin typeface="Publico Text" panose="02040502060504060203" pitchFamily="18" charset="0"/>
              </a:rPr>
              <a:t>Personnel</a:t>
            </a:r>
          </a:p>
          <a:p>
            <a:pPr lvl="1"/>
            <a:r>
              <a:rPr lang="en-US" sz="6000" b="0" i="0" u="none" strike="noStrike" baseline="0" dirty="0">
                <a:latin typeface="Publico Text" panose="02040502060504060203" pitchFamily="18" charset="0"/>
              </a:rPr>
              <a:t>Identify the key persons responsible for each activity to be carried out by your Center (e.g., 3 research activities, research training, leadership, outreach, dissemination), their expertise and experience for such work, and their time contribution (FTE) to the Center</a:t>
            </a:r>
          </a:p>
          <a:p>
            <a:pPr lvl="1">
              <a:spcAft>
                <a:spcPts val="1800"/>
              </a:spcAft>
            </a:pPr>
            <a:r>
              <a:rPr lang="en-US" sz="6000" b="0" i="0" u="none" strike="noStrike" baseline="0" dirty="0">
                <a:latin typeface="Publico Text" panose="02040502060504060203" pitchFamily="18" charset="0"/>
              </a:rPr>
              <a:t>Describe the PI and co-PIs expertise and experience for managing a grant of this size</a:t>
            </a:r>
          </a:p>
          <a:p>
            <a:r>
              <a:rPr lang="en-US" sz="6000" dirty="0">
                <a:latin typeface="Publico Text" panose="02040502060504060203" pitchFamily="18" charset="0"/>
              </a:rPr>
              <a:t>See the RFA for Requirements and Recommendations for the Management and Institutional Resources and Personnel section of the RFA</a:t>
            </a:r>
          </a:p>
          <a:p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4079902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21579-58A4-EB56-13CF-DC51B03A3D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C07804"/>
                </a:solidFill>
                <a:latin typeface="Publico Text" panose="02040502060504060203" pitchFamily="18" charset="0"/>
              </a:rPr>
              <a:t>Award Limits and a Reminder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E299E-9C61-A26C-27E3-EF83E042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11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39209-4A3B-13D7-B8CA-DBA1F635FE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1767" y="3054203"/>
            <a:ext cx="22098002" cy="7607594"/>
          </a:xfrm>
        </p:spPr>
        <p:txBody>
          <a:bodyPr>
            <a:normAutofit lnSpcReduction="10000"/>
          </a:bodyPr>
          <a:lstStyle/>
          <a:p>
            <a:r>
              <a:rPr lang="en-US" sz="5400" dirty="0">
                <a:latin typeface="Publico Text" panose="02040502060504060203" pitchFamily="18" charset="0"/>
              </a:rPr>
              <a:t>$5,000,000 (direct and indirect costs) over no more than 5 years.</a:t>
            </a:r>
          </a:p>
          <a:p>
            <a:endParaRPr lang="en-US" sz="5400" dirty="0">
              <a:latin typeface="Publico Text" panose="02040502060504060203" pitchFamily="18" charset="0"/>
            </a:endParaRPr>
          </a:p>
          <a:p>
            <a:pPr lvl="1"/>
            <a:r>
              <a:rPr lang="en-US" sz="5400" dirty="0">
                <a:latin typeface="Publico Text" panose="02040502060504060203" pitchFamily="18" charset="0"/>
              </a:rPr>
              <a:t>The annual amount of funding will be $1 million per year.</a:t>
            </a:r>
          </a:p>
          <a:p>
            <a:pPr lvl="1"/>
            <a:endParaRPr lang="en-US" sz="5400" dirty="0">
              <a:latin typeface="Publico Text" panose="02040502060504060203" pitchFamily="18" charset="0"/>
            </a:endParaRPr>
          </a:p>
          <a:p>
            <a:pPr lvl="1"/>
            <a:r>
              <a:rPr lang="en-US" sz="5400" dirty="0">
                <a:latin typeface="Publico Text" panose="02040502060504060203" pitchFamily="18" charset="0"/>
              </a:rPr>
              <a:t>Five percent of the center’s budget must be set aside to conduct supplemental activities to be determined in cooperation with IES after the award is made.</a:t>
            </a:r>
          </a:p>
          <a:p>
            <a:endParaRPr lang="en-US" sz="5400" dirty="0">
              <a:latin typeface="Publico Text" panose="02040502060504060203" pitchFamily="18" charset="0"/>
            </a:endParaRPr>
          </a:p>
          <a:p>
            <a:r>
              <a:rPr lang="en-US" sz="5400" dirty="0">
                <a:latin typeface="Publico Text" panose="02040502060504060203" pitchFamily="18" charset="0"/>
              </a:rPr>
              <a:t>Register (or update) your organization on Grants.gov and SAM.gov well before the application due date!</a:t>
            </a:r>
          </a:p>
          <a:p>
            <a:endParaRPr lang="en-US" sz="5400" dirty="0">
              <a:latin typeface="Publico Text" panose="020405020605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51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Content Placeholder 2">
            <a:extLst>
              <a:ext uri="{FF2B5EF4-FFF2-40B4-BE49-F238E27FC236}">
                <a16:creationId xmlns:a16="http://schemas.microsoft.com/office/drawing/2014/main" id="{C280C015-98C3-4689-B2B6-18BDECD9D16E}"/>
              </a:ext>
            </a:extLst>
          </p:cNvPr>
          <p:cNvSpPr>
            <a:spLocks noGrp="1" noChangeArrowheads="1"/>
          </p:cNvSpPr>
          <p:nvPr>
            <p:ph type="body" sz="quarter" idx="14"/>
          </p:nvPr>
        </p:nvSpPr>
        <p:spPr>
          <a:xfrm>
            <a:off x="1025758" y="2514600"/>
            <a:ext cx="22573442" cy="9525000"/>
          </a:xfrm>
        </p:spPr>
        <p:txBody>
          <a:bodyPr>
            <a:normAutofit fontScale="25000" lnSpcReduction="20000"/>
          </a:bodyPr>
          <a:lstStyle/>
          <a:p>
            <a:pPr marL="638176"/>
            <a:r>
              <a:rPr lang="en-US" altLang="en-US" sz="20000" dirty="0">
                <a:latin typeface="Publico Text" panose="02040502060504060203" pitchFamily="18" charset="0"/>
              </a:rPr>
              <a:t>The Program Officer provides advice on how to address the RFA and structure your application (Dr. Corinne Alfeld - Corinne.Alfeld@ed.gov )</a:t>
            </a:r>
          </a:p>
          <a:p>
            <a:pPr marL="638176"/>
            <a:endParaRPr lang="en-US" altLang="en-US" sz="20000" dirty="0">
              <a:latin typeface="Publico Text" panose="02040502060504060203" pitchFamily="18" charset="0"/>
            </a:endParaRPr>
          </a:p>
          <a:p>
            <a:pPr marL="638176"/>
            <a:r>
              <a:rPr lang="en-US" altLang="en-US" sz="20000" dirty="0">
                <a:latin typeface="Publico Text" panose="02040502060504060203" pitchFamily="18" charset="0"/>
              </a:rPr>
              <a:t>Program officers can</a:t>
            </a:r>
          </a:p>
          <a:p>
            <a:pPr marL="1933601" lvl="1"/>
            <a:r>
              <a:rPr lang="en-US" altLang="en-US" sz="20000" dirty="0">
                <a:latin typeface="Publico Text" panose="02040502060504060203" pitchFamily="18" charset="0"/>
              </a:rPr>
              <a:t>Discuss your ideas for the Gifted Education Center</a:t>
            </a:r>
          </a:p>
          <a:p>
            <a:pPr marL="1933601" lvl="1">
              <a:spcAft>
                <a:spcPts val="3000"/>
              </a:spcAft>
            </a:pPr>
            <a:r>
              <a:rPr lang="en-US" altLang="en-US" sz="20000" dirty="0">
                <a:latin typeface="Publico Text" panose="02040502060504060203" pitchFamily="18" charset="0"/>
              </a:rPr>
              <a:t>Provide feedback on drafts of your application</a:t>
            </a:r>
          </a:p>
          <a:p>
            <a:pPr marL="638176"/>
            <a:r>
              <a:rPr lang="en-US" altLang="en-US" sz="20000" dirty="0">
                <a:latin typeface="Publico Text" panose="02040502060504060203" pitchFamily="18" charset="0"/>
              </a:rPr>
              <a:t>To d</a:t>
            </a:r>
            <a:r>
              <a:rPr altLang="en-US" sz="20000" dirty="0">
                <a:latin typeface="Publico Text" panose="02040502060504060203" pitchFamily="18" charset="0"/>
              </a:rPr>
              <a:t>iscuss your research idea with a program office</a:t>
            </a:r>
            <a:r>
              <a:rPr lang="en-US" altLang="en-US" sz="20000" dirty="0">
                <a:latin typeface="Publico Text" panose="02040502060504060203" pitchFamily="18" charset="0"/>
              </a:rPr>
              <a:t>r</a:t>
            </a:r>
          </a:p>
          <a:p>
            <a:pPr marL="1933576" lvl="1"/>
            <a:r>
              <a:rPr lang="en-US" altLang="en-US" sz="20000" dirty="0">
                <a:latin typeface="Publico Text" panose="02040502060504060203" pitchFamily="18" charset="0"/>
              </a:rPr>
              <a:t>Submit a letter of intent by 1/23/25 (requested not required) </a:t>
            </a:r>
            <a:r>
              <a:rPr lang="en-US" altLang="en-US" sz="19200" dirty="0">
                <a:latin typeface="Publico Text" panose="02040502060504060203" pitchFamily="18" charset="0"/>
              </a:rPr>
              <a:t>at </a:t>
            </a:r>
            <a:r>
              <a:rPr lang="en-US" sz="19200" dirty="0">
                <a:solidFill>
                  <a:schemeClr val="accent1"/>
                </a:solidFill>
                <a:latin typeface="Publico Text" panose="020405020605040602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https://iesreview.ed.gov/LOI/LOISubmit</a:t>
            </a:r>
            <a:r>
              <a:rPr lang="en-US" sz="19200" dirty="0">
                <a:solidFill>
                  <a:schemeClr val="accent1"/>
                </a:solidFill>
                <a:latin typeface="Publico Text" panose="02040502060504060203" pitchFamily="18" charset="0"/>
              </a:rPr>
              <a:t> - </a:t>
            </a:r>
            <a:r>
              <a:rPr lang="en-US" altLang="en-US" sz="20000" dirty="0">
                <a:latin typeface="Publico Text" panose="02040502060504060203" pitchFamily="18" charset="0"/>
              </a:rPr>
              <a:t>the program officer will respond and ask if you would like to meet to discuss your ideas</a:t>
            </a:r>
          </a:p>
          <a:p>
            <a:pPr marL="1933576" lvl="1">
              <a:spcAft>
                <a:spcPts val="3000"/>
              </a:spcAft>
            </a:pPr>
            <a:r>
              <a:rPr altLang="en-US" sz="20000" dirty="0">
                <a:latin typeface="Publico Text" panose="02040502060504060203" pitchFamily="18" charset="0"/>
              </a:rPr>
              <a:t>Email a </a:t>
            </a:r>
            <a:r>
              <a:rPr lang="en-US" altLang="en-US" sz="20000" dirty="0">
                <a:latin typeface="Publico Text" panose="02040502060504060203" pitchFamily="18" charset="0"/>
              </a:rPr>
              <a:t>short </a:t>
            </a:r>
            <a:r>
              <a:rPr altLang="en-US" sz="20000" dirty="0">
                <a:latin typeface="Publico Text" panose="02040502060504060203" pitchFamily="18" charset="0"/>
              </a:rPr>
              <a:t>synopsis </a:t>
            </a:r>
            <a:r>
              <a:rPr lang="en-US" altLang="en-US" sz="20000" dirty="0">
                <a:latin typeface="Publico Text" panose="02040502060504060203" pitchFamily="18" charset="0"/>
              </a:rPr>
              <a:t>or questions to the program officer</a:t>
            </a:r>
          </a:p>
          <a:p>
            <a:pPr marL="1095376" indent="-914400"/>
            <a:r>
              <a:rPr lang="en-US" altLang="en-US" sz="20000" dirty="0">
                <a:latin typeface="Publico Text" panose="02040502060504060203" pitchFamily="18" charset="0"/>
              </a:rPr>
              <a:t>Program officers are </a:t>
            </a:r>
            <a:r>
              <a:rPr altLang="en-US" sz="20000" dirty="0">
                <a:latin typeface="Publico Text" panose="02040502060504060203" pitchFamily="18" charset="0"/>
              </a:rPr>
              <a:t>available for discussion </a:t>
            </a:r>
            <a:r>
              <a:rPr lang="en-US" altLang="en-US" sz="20000" dirty="0">
                <a:latin typeface="Publico Text" panose="02040502060504060203" pitchFamily="18" charset="0"/>
              </a:rPr>
              <a:t>before you submit and </a:t>
            </a:r>
            <a:r>
              <a:rPr altLang="en-US" sz="20000" dirty="0">
                <a:latin typeface="Publico Text" panose="02040502060504060203" pitchFamily="18" charset="0"/>
              </a:rPr>
              <a:t>after you receive your reviews</a:t>
            </a:r>
            <a:endParaRPr lang="en-US" altLang="en-US" sz="20000" dirty="0">
              <a:latin typeface="Publico Text" panose="02040502060504060203" pitchFamily="18" charset="0"/>
            </a:endParaRPr>
          </a:p>
          <a:p>
            <a:pPr marL="638176"/>
            <a:endParaRPr altLang="en-US" dirty="0">
              <a:solidFill>
                <a:schemeClr val="accent1"/>
              </a:solidFill>
            </a:endParaRPr>
          </a:p>
        </p:txBody>
      </p:sp>
      <p:sp>
        <p:nvSpPr>
          <p:cNvPr id="94210" name="Title 1">
            <a:extLst>
              <a:ext uri="{FF2B5EF4-FFF2-40B4-BE49-F238E27FC236}">
                <a16:creationId xmlns:a16="http://schemas.microsoft.com/office/drawing/2014/main" id="{E91C50D0-0F0C-43B5-A2C3-3A58F9B2F8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7" y="935388"/>
            <a:ext cx="22097999" cy="121917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7804"/>
                </a:solidFill>
                <a:latin typeface="Publico Text" panose="02040502060504060203" pitchFamily="18" charset="0"/>
              </a:rPr>
              <a:t>Work with Program Officers – they are your best resource</a:t>
            </a:r>
            <a:endParaRPr lang="en-US" altLang="en-US" dirty="0">
              <a:solidFill>
                <a:srgbClr val="C07804"/>
              </a:solidFill>
              <a:latin typeface="Publico Text" panose="02040502060504060203" pitchFamily="18" charset="0"/>
            </a:endParaRPr>
          </a:p>
        </p:txBody>
      </p:sp>
      <p:sp>
        <p:nvSpPr>
          <p:cNvPr id="94212" name="Slide Number Placeholder 3">
            <a:extLst>
              <a:ext uri="{FF2B5EF4-FFF2-40B4-BE49-F238E27FC236}">
                <a16:creationId xmlns:a16="http://schemas.microsoft.com/office/drawing/2014/main" id="{5EF4FE78-DDCB-4A7F-B5C2-9B99FED259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22674363" y="12586392"/>
            <a:ext cx="950812" cy="73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261" rtl="0" eaLnBrk="1" latinLnBrk="0" hangingPunct="1">
              <a:defRPr lang="en-US" sz="2133" b="0" i="0" kern="1200">
                <a:solidFill>
                  <a:srgbClr val="576F7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9261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A8CF1B3-96A0-D24B-B5C9-B5B93FF4523E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12</a:t>
            </a:fld>
            <a:endParaRPr lang="en-US" altLang="en-US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5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16"/>
    </mc:Choice>
    <mc:Fallback xmlns="">
      <p:transition spd="slow" advTm="3971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EDA96-83D9-3890-D28F-BAD077D62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7" y="748606"/>
            <a:ext cx="22097999" cy="1219177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C07804"/>
                </a:solidFill>
                <a:latin typeface="Publico Text" panose="02040502060504060203" pitchFamily="18" charset="0"/>
              </a:rPr>
              <a:t>Resources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3E7470-E424-7B2B-771C-594639C28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13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F51230-A55A-8A3F-FF60-1E69028993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6597" y="1943088"/>
            <a:ext cx="22098002" cy="9829823"/>
          </a:xfrm>
        </p:spPr>
        <p:txBody>
          <a:bodyPr>
            <a:normAutofit/>
          </a:bodyPr>
          <a:lstStyle/>
          <a:p>
            <a:r>
              <a:rPr lang="en-US" sz="5000" dirty="0">
                <a:solidFill>
                  <a:schemeClr val="accent1"/>
                </a:solidFill>
                <a:latin typeface="Publico Text" panose="02040502060504060203" pitchFamily="18" charset="0"/>
              </a:rPr>
              <a:t>The Request for Applications (RFA) describes what is required and recommended to be included and addressed in your grant application</a:t>
            </a:r>
          </a:p>
          <a:p>
            <a:pPr lvl="1"/>
            <a:r>
              <a:rPr lang="en-US" sz="5000" i="0" dirty="0">
                <a:solidFill>
                  <a:schemeClr val="accent1"/>
                </a:solidFill>
                <a:effectLst/>
                <a:latin typeface="Publico Text" panose="02040502060504060203" pitchFamily="18" charset="0"/>
              </a:rPr>
              <a:t>Education Research and Development Center Program (FY 2025) — 84.305C (</a:t>
            </a:r>
            <a:r>
              <a:rPr lang="en-US" sz="5000" b="1" i="0" dirty="0">
                <a:solidFill>
                  <a:schemeClr val="accent1"/>
                </a:solidFill>
                <a:effectLst/>
                <a:latin typeface="Publico Text" panose="020405020605040602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https://ies.ed.gov/funding/25rfas.asp</a:t>
            </a:r>
            <a:r>
              <a:rPr lang="en-US" sz="5000" b="1" dirty="0">
                <a:solidFill>
                  <a:schemeClr val="accent1"/>
                </a:solidFill>
                <a:latin typeface="Publico Text" panose="02040502060504060203" pitchFamily="18" charset="0"/>
              </a:rPr>
              <a:t>)</a:t>
            </a:r>
            <a:endParaRPr lang="en-US" sz="5000" b="1" i="0" dirty="0">
              <a:solidFill>
                <a:schemeClr val="accent1"/>
              </a:solidFill>
              <a:effectLst/>
              <a:latin typeface="Publico Text" panose="02040502060504060203" pitchFamily="18" charset="0"/>
            </a:endParaRPr>
          </a:p>
          <a:p>
            <a:r>
              <a:rPr lang="en-US" sz="5000" b="0" i="0" dirty="0">
                <a:solidFill>
                  <a:schemeClr val="accent1"/>
                </a:solidFill>
                <a:effectLst/>
                <a:latin typeface="Publico Text" panose="02040502060504060203" pitchFamily="18" charset="0"/>
              </a:rPr>
              <a:t>The IES Application Submission Guide provides information on how to prepare and submit applications electronically through Grants.gov.</a:t>
            </a:r>
          </a:p>
          <a:p>
            <a:pPr lvl="1">
              <a:spcAft>
                <a:spcPts val="1800"/>
              </a:spcAft>
            </a:pPr>
            <a:r>
              <a:rPr lang="en-US" sz="5000" b="1" i="0" dirty="0">
                <a:solidFill>
                  <a:schemeClr val="accent1"/>
                </a:solidFill>
                <a:effectLst/>
                <a:latin typeface="Publico Text" panose="020405020605040602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https://ies.ed.gov/funding/25rfas.asp</a:t>
            </a:r>
            <a:r>
              <a:rPr lang="en-US" sz="5000" b="1" i="0" dirty="0">
                <a:solidFill>
                  <a:schemeClr val="accent1"/>
                </a:solidFill>
                <a:effectLst/>
                <a:latin typeface="Publico Text" panose="02040502060504060203" pitchFamily="18" charset="0"/>
              </a:rPr>
              <a:t> </a:t>
            </a:r>
            <a:endParaRPr lang="en-US" sz="5000" b="0" i="0" dirty="0">
              <a:solidFill>
                <a:schemeClr val="accent1"/>
              </a:solidFill>
              <a:effectLst/>
              <a:latin typeface="Publico Text" panose="02040502060504060203" pitchFamily="18" charset="0"/>
            </a:endParaRPr>
          </a:p>
          <a:p>
            <a:r>
              <a:rPr lang="en-US" sz="5000" dirty="0">
                <a:solidFill>
                  <a:schemeClr val="accent1"/>
                </a:solidFill>
                <a:latin typeface="Publico Text" panose="02040502060504060203" pitchFamily="18" charset="0"/>
              </a:rPr>
              <a:t>The application package can be found at </a:t>
            </a:r>
            <a:r>
              <a:rPr lang="en-US" sz="5000" b="1" u="sng" dirty="0">
                <a:latin typeface="Publico Text" panose="020405020605040602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https://www.grants.gov</a:t>
            </a:r>
            <a:r>
              <a:rPr lang="en-US" sz="5000" b="1" u="sng" dirty="0">
                <a:latin typeface="Publico Text" panose="02040502060504060203" pitchFamily="18" charset="0"/>
              </a:rPr>
              <a:t>.</a:t>
            </a:r>
            <a:r>
              <a:rPr lang="en-US" sz="5000" b="1" dirty="0">
                <a:latin typeface="Publico Text" panose="02040502060504060203" pitchFamily="18" charset="0"/>
              </a:rPr>
              <a:t> </a:t>
            </a:r>
            <a:r>
              <a:rPr lang="en-US" sz="5000" dirty="0">
                <a:solidFill>
                  <a:schemeClr val="accent1"/>
                </a:solidFill>
                <a:latin typeface="Publico Text" panose="02040502060504060203" pitchFamily="18" charset="0"/>
              </a:rPr>
              <a:t>Search for ALN 84.305)</a:t>
            </a:r>
          </a:p>
          <a:p>
            <a:r>
              <a:rPr lang="en-US" sz="5000" dirty="0">
                <a:solidFill>
                  <a:schemeClr val="accent1"/>
                </a:solidFill>
                <a:latin typeface="Publico Text" panose="02040502060504060203" pitchFamily="18" charset="0"/>
              </a:rPr>
              <a:t>Grants.gov Support can answer questions on submitting your application</a:t>
            </a:r>
          </a:p>
          <a:p>
            <a:pPr lvl="1"/>
            <a:r>
              <a:rPr lang="en-US" sz="5000" b="1" u="sng" dirty="0">
                <a:latin typeface="Publico Text" panose="02040502060504060203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https://www.grants.gov/support</a:t>
            </a:r>
            <a:endParaRPr lang="en-US" sz="5000" b="1" u="sng" dirty="0">
              <a:latin typeface="Publico Text" panose="02040502060504060203" pitchFamily="18" charset="0"/>
            </a:endParaRPr>
          </a:p>
          <a:p>
            <a:pPr lvl="1"/>
            <a:endParaRPr lang="en-US" sz="5000" b="1" u="sng" dirty="0">
              <a:solidFill>
                <a:schemeClr val="accent1"/>
              </a:solidFill>
              <a:latin typeface="Publico Text" panose="020405020605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33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BBD1-1483-D5FF-4E06-1B4456158C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87" y="3657623"/>
            <a:ext cx="10820400" cy="1219177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Publico Text" panose="02040502060504060203" pitchFamily="18" charset="0"/>
              </a:rPr>
              <a:t>Discussion and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80F96A-5CFE-C287-68A7-F9CBBC4F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14</a:t>
            </a:fld>
            <a:endParaRPr lang="uk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90C7EE-ABD6-F59A-30FF-59448F0E65EB}"/>
              </a:ext>
            </a:extLst>
          </p:cNvPr>
          <p:cNvSpPr txBox="1"/>
          <p:nvPr/>
        </p:nvSpPr>
        <p:spPr>
          <a:xfrm>
            <a:off x="6249953" y="5638800"/>
            <a:ext cx="1218875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800" dirty="0">
                <a:solidFill>
                  <a:srgbClr val="576F7F"/>
                </a:solidFill>
                <a:latin typeface="Publico Text" panose="02040502060504060203" pitchFamily="18" charset="0"/>
              </a:rPr>
              <a:t>Corinne Alfeld			</a:t>
            </a:r>
            <a:br>
              <a:rPr lang="en-US" sz="4800" dirty="0">
                <a:solidFill>
                  <a:srgbClr val="576F7F"/>
                </a:solidFill>
                <a:latin typeface="Publico Text" panose="02040502060504060203" pitchFamily="18" charset="0"/>
              </a:rPr>
            </a:b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</a:rPr>
              <a:t>(</a:t>
            </a: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corinne.alfeld@ed.gov</a:t>
            </a: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</a:rPr>
              <a:t>)</a:t>
            </a:r>
          </a:p>
          <a:p>
            <a:pPr marL="0" indent="0">
              <a:buNone/>
            </a:pPr>
            <a:endParaRPr lang="en-US" sz="4800" dirty="0">
              <a:solidFill>
                <a:srgbClr val="576F7F"/>
              </a:solidFill>
              <a:latin typeface="Publico Text" panose="02040502060504060203" pitchFamily="18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rgbClr val="576F7F"/>
                </a:solidFill>
                <a:latin typeface="Publico Text" panose="02040502060504060203" pitchFamily="18" charset="0"/>
              </a:rPr>
              <a:t>Allen Ruby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</a:rPr>
              <a:t>(</a:t>
            </a: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allen.ruby@ed.gov</a:t>
            </a:r>
            <a:r>
              <a:rPr lang="en-US" sz="4800" dirty="0">
                <a:solidFill>
                  <a:srgbClr val="C07804"/>
                </a:solidFill>
                <a:latin typeface="Publico Text" panose="02040502060504060203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600279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2FA4-2B27-4627-9741-B84DCEA0F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9177" y="831221"/>
            <a:ext cx="22107565" cy="1933506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Publico Text" panose="02040502060504060203" pitchFamily="18" charset="0"/>
              </a:rPr>
              <a:t>Improving Gifted Education R&amp;D Center </a:t>
            </a:r>
            <a:r>
              <a:rPr lang="en-US" sz="5600" b="1" dirty="0">
                <a:latin typeface="Publico Text" panose="02040502060504060203" pitchFamily="18" charset="0"/>
              </a:rPr>
              <a:t>(84.305C)</a:t>
            </a:r>
            <a:br>
              <a:rPr lang="en-US" sz="5600" b="1" dirty="0">
                <a:latin typeface="Publico Text" panose="02040502060504060203" pitchFamily="18" charset="0"/>
              </a:rPr>
            </a:br>
            <a:r>
              <a:rPr lang="en-US" sz="6000" b="1" dirty="0">
                <a:latin typeface="Publico Text" panose="02040502060504060203" pitchFamily="18" charset="0"/>
              </a:rPr>
              <a:t>Q&amp;A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D5555-85A3-4F66-B43B-F080C86B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15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C6850-4E55-4611-AB2D-4C734C5B60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38740" y="3048000"/>
            <a:ext cx="22098002" cy="8325271"/>
          </a:xfrm>
        </p:spPr>
        <p:txBody>
          <a:bodyPr>
            <a:normAutofit fontScale="92500"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You can come/go as you like – you don’t have to stay past your question but can!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Feel free to speak, raise your virtual hand, or use the chat box.</a:t>
            </a:r>
          </a:p>
          <a:p>
            <a:endParaRPr lang="en-US" sz="2000" dirty="0">
              <a:latin typeface="Publico Text" panose="02040502060504060203" pitchFamily="18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700" dirty="0">
                <a:latin typeface="Publico Text" panose="02040502060504060203" pitchFamily="18" charset="0"/>
              </a:rPr>
              <a:t>Let us know if you have questions about:</a:t>
            </a:r>
          </a:p>
          <a:p>
            <a:pPr lvl="1" indent="0">
              <a:buNone/>
            </a:pPr>
            <a:r>
              <a:rPr lang="en-US" sz="100" b="0" i="0" dirty="0">
                <a:solidFill>
                  <a:srgbClr val="000000"/>
                </a:solidFill>
                <a:effectLst/>
                <a:latin typeface="Publico Text" panose="02040502060504060203" pitchFamily="18" charset="0"/>
              </a:rPr>
              <a:t> a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Who is eligible to apply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The focused program of research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The student outcomes you must include and</a:t>
            </a:r>
          </a:p>
          <a:p>
            <a:pPr marL="1071046" lvl="1" indent="0">
              <a:buNone/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		t</a:t>
            </a:r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hose you may include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Any of the 6 sections of the Project Narrative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Requirements and Recommendations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Budget Questions</a:t>
            </a:r>
            <a:endParaRPr lang="en-US" sz="4000" b="0" i="0" dirty="0">
              <a:solidFill>
                <a:schemeClr val="accent2">
                  <a:lumMod val="50000"/>
                </a:schemeClr>
              </a:solidFill>
              <a:effectLst/>
              <a:latin typeface="Publico Text" panose="02040502060504060203" pitchFamily="18" charset="0"/>
            </a:endParaRP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Review </a:t>
            </a:r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and funding decisions</a:t>
            </a:r>
          </a:p>
          <a:p>
            <a:pPr lvl="1"/>
            <a:r>
              <a:rPr lang="en-US" sz="4000" b="0" i="0" dirty="0">
                <a:solidFill>
                  <a:schemeClr val="accent2">
                    <a:lumMod val="50000"/>
                  </a:schemeClr>
                </a:solidFill>
                <a:effectLst/>
                <a:latin typeface="Publico Text" panose="02040502060504060203" pitchFamily="18" charset="0"/>
              </a:rPr>
              <a:t>Working with IES program officers</a:t>
            </a:r>
          </a:p>
          <a:p>
            <a:pPr lvl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Publico Text" panose="02040502060504060203" pitchFamily="18" charset="0"/>
              </a:rPr>
              <a:t>Other</a:t>
            </a:r>
            <a:endParaRPr lang="en-US" sz="4000" b="0" i="0" dirty="0">
              <a:solidFill>
                <a:schemeClr val="accent2">
                  <a:lumMod val="50000"/>
                </a:schemeClr>
              </a:solidFill>
              <a:effectLst/>
              <a:latin typeface="Publico Text" panose="02040502060504060203" pitchFamily="18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4700" dirty="0"/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6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9E693-1DF1-4DC7-A362-367851CD9F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35955" y="5005214"/>
            <a:ext cx="8793279" cy="4062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/>
              <a:t>Hosts:</a:t>
            </a:r>
          </a:p>
          <a:p>
            <a:pPr marL="0" indent="0">
              <a:buNone/>
            </a:pPr>
            <a:r>
              <a:rPr lang="en-US" sz="4400" dirty="0"/>
              <a:t>Corinne Alfeld			</a:t>
            </a:r>
            <a:br>
              <a:rPr lang="en-US" sz="4400" dirty="0"/>
            </a:br>
            <a:r>
              <a:rPr lang="en-US" sz="4400" dirty="0"/>
              <a:t>(</a:t>
            </a:r>
            <a:r>
              <a:rPr lang="en-US" sz="4400" dirty="0">
                <a:hlinkClick r:id="rId3"/>
              </a:rPr>
              <a:t>corinne.alfeld@ed.gov</a:t>
            </a:r>
            <a:r>
              <a:rPr lang="en-US" sz="4400" dirty="0"/>
              <a:t>)</a:t>
            </a:r>
          </a:p>
          <a:p>
            <a:pPr marL="0" indent="0">
              <a:buNone/>
            </a:pPr>
            <a:r>
              <a:rPr lang="en-US" sz="4400" dirty="0"/>
              <a:t>Allen Ruby</a:t>
            </a:r>
          </a:p>
          <a:p>
            <a:pPr marL="0" indent="0">
              <a:buNone/>
            </a:pPr>
            <a:r>
              <a:rPr lang="en-US" sz="4400" dirty="0"/>
              <a:t>(</a:t>
            </a:r>
            <a:r>
              <a:rPr lang="en-US" sz="4400" dirty="0">
                <a:hlinkClick r:id="rId4"/>
              </a:rPr>
              <a:t>allen.ruby@ed.gov</a:t>
            </a:r>
            <a:r>
              <a:rPr lang="en-US" sz="4400" dirty="0"/>
              <a:t>) 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Picture shows a screenshot of the Teams interface with a circle around the microphone icon.">
            <a:extLst>
              <a:ext uri="{FF2B5EF4-FFF2-40B4-BE49-F238E27FC236}">
                <a16:creationId xmlns:a16="http://schemas.microsoft.com/office/drawing/2014/main" id="{CE334B6C-5F07-4C81-B384-D119F16393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0084" y="9771276"/>
            <a:ext cx="13664447" cy="383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3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1D07-0C92-702D-AFD1-0FA29170D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7798" y="839239"/>
            <a:ext cx="22097999" cy="1219177"/>
          </a:xfrm>
        </p:spPr>
        <p:txBody>
          <a:bodyPr/>
          <a:lstStyle/>
          <a:p>
            <a:r>
              <a:rPr lang="en-US" dirty="0">
                <a:solidFill>
                  <a:srgbClr val="C07804"/>
                </a:solidFill>
                <a:latin typeface="Publico Text" panose="02040502060504060203" pitchFamily="18" charset="0"/>
              </a:rPr>
              <a:t>Improving Gifted Education R&amp;D Center</a:t>
            </a:r>
            <a:endParaRPr lang="en-US" dirty="0">
              <a:solidFill>
                <a:srgbClr val="C07804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29A658-3476-3040-C5D2-B3818F31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2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E67B0-E68F-EBA3-53F8-143161C913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80186" y="2331304"/>
            <a:ext cx="22098002" cy="9982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>
                <a:latin typeface="Publico Text" panose="02040502060504060203" pitchFamily="18" charset="0"/>
              </a:rPr>
              <a:t>The work of the Improving Gifted Education Center is intended to </a:t>
            </a:r>
          </a:p>
          <a:p>
            <a:pPr marL="2209825" lvl="1" indent="-914400">
              <a:buAutoNum type="alphaLcParenBoth"/>
            </a:pPr>
            <a:r>
              <a:rPr lang="en-US" sz="4400" dirty="0">
                <a:latin typeface="Publico Text" panose="02040502060504060203" pitchFamily="18" charset="0"/>
              </a:rPr>
              <a:t>support research that will improve the practice of gifted education and </a:t>
            </a:r>
          </a:p>
          <a:p>
            <a:pPr marL="2209825" lvl="1" indent="-914400">
              <a:buAutoNum type="alphaLcParenBoth"/>
            </a:pPr>
            <a:r>
              <a:rPr lang="en-US" sz="4400" dirty="0">
                <a:latin typeface="Publico Text" panose="02040502060504060203" pitchFamily="18" charset="0"/>
              </a:rPr>
              <a:t>to expand opportunities for further research on gifted education. </a:t>
            </a:r>
          </a:p>
          <a:p>
            <a:pPr marL="0" indent="0">
              <a:buNone/>
            </a:pPr>
            <a:endParaRPr lang="en-US" sz="4400" dirty="0">
              <a:latin typeface="Publico Text" panose="02040502060504060203" pitchFamily="18" charset="0"/>
            </a:endParaRPr>
          </a:p>
          <a:p>
            <a:pPr marL="0" indent="0">
              <a:buNone/>
            </a:pPr>
            <a:r>
              <a:rPr lang="en-US" sz="4400" dirty="0">
                <a:latin typeface="Publico Text" panose="02040502060504060203" pitchFamily="18" charset="0"/>
              </a:rPr>
              <a:t>To address these two purposes, the Gifted Education R&amp;D Center will carry out a focused program of research, provide research training, and conduct leadership, capacity building, and outreach activities.</a:t>
            </a:r>
          </a:p>
          <a:p>
            <a:pPr marL="0" indent="0">
              <a:buNone/>
            </a:pPr>
            <a:endParaRPr lang="en-US" sz="4400" dirty="0">
              <a:latin typeface="Publico Text" panose="02040502060504060203" pitchFamily="18" charset="0"/>
            </a:endParaRPr>
          </a:p>
          <a:p>
            <a:pPr marL="0" indent="0">
              <a:buNone/>
            </a:pPr>
            <a:r>
              <a:rPr lang="en-US" sz="4400" dirty="0">
                <a:latin typeface="Publico Text" panose="02040502060504060203" pitchFamily="18" charset="0"/>
              </a:rPr>
              <a:t>We will cover the highlights of the Request for Applications (RFA), but you will need to read the RFA carefully to develop a strong application that meets the requirements and recommendations! </a:t>
            </a:r>
            <a:r>
              <a:rPr lang="en-US" sz="4400" dirty="0">
                <a:latin typeface="Publico Text" panose="02040502060504060203" pitchFamily="18" charset="0"/>
                <a:hlinkClick r:id="rId3"/>
              </a:rPr>
              <a:t>https://ies.ed.gov/funding/grantsearch/program.asp?ID=13</a:t>
            </a:r>
            <a:endParaRPr lang="en-US" sz="4400" dirty="0">
              <a:latin typeface="Publico Text" panose="02040502060504060203" pitchFamily="18" charset="0"/>
            </a:endParaRPr>
          </a:p>
          <a:p>
            <a:pPr marL="0" indent="0">
              <a:buNone/>
            </a:pPr>
            <a:endParaRPr lang="en-US" sz="4400" dirty="0">
              <a:latin typeface="Publico Text" panose="02040502060504060203" pitchFamily="18" charset="0"/>
            </a:endParaRPr>
          </a:p>
          <a:p>
            <a:r>
              <a:rPr lang="en-US" sz="4400" i="1" dirty="0">
                <a:latin typeface="Publico Text" panose="02040502060504060203" pitchFamily="18" charset="0"/>
              </a:rPr>
              <a:t>Letter of Intent </a:t>
            </a:r>
            <a:r>
              <a:rPr lang="en-US" sz="4400" dirty="0">
                <a:latin typeface="Publico Text" panose="02040502060504060203" pitchFamily="18" charset="0"/>
              </a:rPr>
              <a:t>due: </a:t>
            </a:r>
            <a:r>
              <a:rPr lang="en-US" sz="4400" b="1" dirty="0">
                <a:latin typeface="Publico Text" panose="02040502060504060203" pitchFamily="18" charset="0"/>
              </a:rPr>
              <a:t>January 23, 2025 </a:t>
            </a:r>
          </a:p>
          <a:p>
            <a:r>
              <a:rPr lang="en-US" sz="4400" i="1" dirty="0">
                <a:latin typeface="Publico Text" panose="02040502060504060203" pitchFamily="18" charset="0"/>
              </a:rPr>
              <a:t>Application</a:t>
            </a:r>
            <a:r>
              <a:rPr lang="en-US" sz="4400" dirty="0">
                <a:latin typeface="Publico Text" panose="02040502060504060203" pitchFamily="18" charset="0"/>
              </a:rPr>
              <a:t> due: </a:t>
            </a:r>
            <a:r>
              <a:rPr lang="en-US" sz="4400" b="1" dirty="0">
                <a:latin typeface="Publico Text" panose="02040502060504060203" pitchFamily="18" charset="0"/>
              </a:rPr>
              <a:t>11:59:59 Eastern Time on March 14, 2025 </a:t>
            </a:r>
          </a:p>
          <a:p>
            <a:pPr marL="0" indent="0">
              <a:buNone/>
            </a:pPr>
            <a:r>
              <a:rPr lang="en-US" sz="4400" b="1" dirty="0">
                <a:latin typeface="Publico Text" panose="02040502060504060203" pitchFamily="18" charset="0"/>
              </a:rPr>
              <a:t>				</a:t>
            </a:r>
            <a:r>
              <a:rPr lang="en-US" sz="4400" dirty="0">
                <a:latin typeface="Publico Text" panose="02040502060504060203" pitchFamily="18" charset="0"/>
              </a:rPr>
              <a:t>(IES does NOT accept late applications!)</a:t>
            </a:r>
          </a:p>
        </p:txBody>
      </p:sp>
    </p:spTree>
    <p:extLst>
      <p:ext uri="{BB962C8B-B14F-4D97-AF65-F5344CB8AC3E}">
        <p14:creationId xmlns:p14="http://schemas.microsoft.com/office/powerpoint/2010/main" val="810270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27AEB-93DD-D736-0289-AA6FDA48D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770" y="878817"/>
            <a:ext cx="22097999" cy="1219177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C07804"/>
                </a:solidFill>
                <a:latin typeface="Publico Text" panose="02040502060504060203" pitchFamily="18" charset="0"/>
              </a:rPr>
              <a:t>Who is Eligible to Apply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1C402-71BB-FF9A-F06A-DA8400FBE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3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3F116-58E6-7A75-7ADA-D2C5900403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5546" y="2241327"/>
            <a:ext cx="21488841" cy="10058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Your application must be a partnership that includes at a minimum</a:t>
            </a:r>
          </a:p>
          <a:p>
            <a:pPr lvl="1"/>
            <a:r>
              <a:rPr lang="en-US" sz="4800" kern="100" dirty="0">
                <a:solidFill>
                  <a:schemeClr val="accent1"/>
                </a:solidFill>
                <a:effectLst/>
                <a:latin typeface="Publico Text" panose="02040502060504060203" pitchFamily="18" charset="0"/>
                <a:ea typeface="Calibri" panose="020F0502020204030204" pitchFamily="34" charset="0"/>
              </a:rPr>
              <a:t>One institution of higher education (IHE)</a:t>
            </a:r>
          </a:p>
          <a:p>
            <a:pPr lvl="1">
              <a:spcAft>
                <a:spcPts val="1200"/>
              </a:spcAft>
            </a:pPr>
            <a:r>
              <a:rPr lang="en-US" sz="4800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Two state education agencies (SEAs)</a:t>
            </a:r>
          </a:p>
          <a:p>
            <a:r>
              <a:rPr lang="en-US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Either the IHE or one of the SEAs from this set may be the applicant and provide a PI; the others should each provide a co-PI</a:t>
            </a:r>
          </a:p>
          <a:p>
            <a:pPr lvl="1"/>
            <a:r>
              <a:rPr lang="en-US" sz="4800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The applicant should have the ability </a:t>
            </a:r>
            <a:r>
              <a:rPr lang="en-US" sz="4800" i="1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and capacity </a:t>
            </a:r>
            <a:r>
              <a:rPr lang="en-US" sz="4800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to manage a grant of this size</a:t>
            </a:r>
          </a:p>
          <a:p>
            <a:r>
              <a:rPr lang="en-US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Other institutions, agencies, and organizations may take part, such as</a:t>
            </a:r>
          </a:p>
          <a:p>
            <a:pPr lvl="1"/>
            <a:r>
              <a:rPr lang="en-US" sz="4800" kern="100" dirty="0">
                <a:solidFill>
                  <a:schemeClr val="accent1"/>
                </a:solidFill>
                <a:latin typeface="Publico Text" panose="02040502060504060203" pitchFamily="18" charset="0"/>
                <a:ea typeface="Calibri" panose="020F0502020204030204" pitchFamily="34" charset="0"/>
              </a:rPr>
              <a:t>Additional institutions of higher education or SEAs</a:t>
            </a:r>
          </a:p>
          <a:p>
            <a:pPr lvl="1"/>
            <a:r>
              <a:rPr lang="en-US" sz="48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Other organizations such as local educational agencies, other public agencies, other private agencies and organizations, other research institutions, and non-profit and for-profit organizations</a:t>
            </a:r>
            <a:endParaRPr lang="en-US" sz="4800" kern="100" dirty="0">
              <a:solidFill>
                <a:schemeClr val="accent1"/>
              </a:solidFill>
              <a:latin typeface="Publico Text" panose="02040502060504060203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6000" kern="100" dirty="0">
              <a:effectLst/>
              <a:ea typeface="Calibri" panose="020F0502020204030204" pitchFamily="34" charset="0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55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C858C-45FC-C1BC-3C01-62A51DC8B4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7" y="1391774"/>
            <a:ext cx="22097999" cy="1219177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C07804"/>
                </a:solidFill>
                <a:latin typeface="Publico Text" panose="02040502060504060203" pitchFamily="18" charset="0"/>
              </a:rPr>
              <a:t>The Gifted Education Center’s work includes: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CDD239-2485-A0AE-346E-DD7A36AC03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25587" y="2647578"/>
            <a:ext cx="20669215" cy="626948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A </a:t>
            </a:r>
            <a:r>
              <a:rPr lang="en-US" i="1" dirty="0">
                <a:solidFill>
                  <a:schemeClr val="accent1"/>
                </a:solidFill>
                <a:latin typeface="Publico Text" panose="02040502060504060203" pitchFamily="18" charset="0"/>
              </a:rPr>
              <a:t>Program of Research </a:t>
            </a: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focused on gifted education in grades K-12</a:t>
            </a:r>
          </a:p>
          <a:p>
            <a:pPr lvl="1">
              <a:spcAft>
                <a:spcPts val="1200"/>
              </a:spcAft>
            </a:pP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Program/Policy Research</a:t>
            </a:r>
          </a:p>
          <a:p>
            <a:pPr lvl="1">
              <a:spcAft>
                <a:spcPts val="1200"/>
              </a:spcAft>
            </a:pP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Data Landscape Study</a:t>
            </a:r>
          </a:p>
          <a:p>
            <a:pPr lvl="1">
              <a:spcAft>
                <a:spcPts val="1800"/>
              </a:spcAft>
            </a:pP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Toolkit for improving gifted education for use by state and/or local education agencies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Research Training</a:t>
            </a:r>
          </a:p>
          <a:p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National Leadership, Capacity Building, and Outreach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924906-C537-2CE4-E74A-FC8D4797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3958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01F9A-57DA-3ADB-8ABF-6283D563FB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dirty="0">
                <a:solidFill>
                  <a:srgbClr val="C07804"/>
                </a:solidFill>
                <a:latin typeface="Publico Text" panose="02040502060504060203" pitchFamily="18" charset="0"/>
              </a:rPr>
              <a:t>Six (6) required sections of the application project narrative:</a:t>
            </a:r>
            <a:br>
              <a:rPr lang="en-US" sz="7200" dirty="0">
                <a:solidFill>
                  <a:srgbClr val="C07804"/>
                </a:solidFill>
                <a:latin typeface="Publico Text" panose="02040502060504060203" pitchFamily="18" charset="0"/>
              </a:rPr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1C25EC-76EF-3FA5-9FDD-0F30B4235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5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8D79D-8679-817B-2618-FA99607666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97085" y="2819400"/>
            <a:ext cx="20193001" cy="89154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Significance of the Focused Program of Research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Research Plan for the Focused Program of Research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Research Training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Publico Text" panose="02040502060504060203" pitchFamily="18" charset="0"/>
              </a:rPr>
              <a:t>National Leadership, Capacity Building, and Outreach Activities</a:t>
            </a:r>
            <a:endParaRPr lang="en-US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Publico Text" panose="02040502060504060203" pitchFamily="18" charset="0"/>
              </a:rPr>
              <a:t>Management and Institutional Resources</a:t>
            </a:r>
            <a:endParaRPr lang="en-US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Personnel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i="1" dirty="0">
                <a:solidFill>
                  <a:schemeClr val="accent1"/>
                </a:solidFill>
                <a:latin typeface="Publico Text" panose="02040502060504060203" pitchFamily="18" charset="0"/>
              </a:rPr>
              <a:t>Each section will be scored by the peer review panel!</a:t>
            </a:r>
          </a:p>
          <a:p>
            <a:pPr marL="0" indent="0">
              <a:spcAft>
                <a:spcPts val="1200"/>
              </a:spcAft>
              <a:buNone/>
            </a:pPr>
            <a:endParaRPr lang="en-US" sz="4800" dirty="0">
              <a:latin typeface="Publico Text" panose="02040502060504060203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Publico Text" panose="02040502060504060203" pitchFamily="18" charset="0"/>
              </a:rPr>
              <a:t>Read </a:t>
            </a:r>
            <a:r>
              <a:rPr lang="en-US" sz="4800" dirty="0">
                <a:latin typeface="Publico Text" panose="02040502060504060203" pitchFamily="18" charset="0"/>
              </a:rPr>
              <a:t>the Request for Applications (RFA</a:t>
            </a:r>
            <a:r>
              <a:rPr lang="en-US" sz="4800">
                <a:latin typeface="Publico Text" panose="02040502060504060203" pitchFamily="18" charset="0"/>
              </a:rPr>
              <a:t>) carefully: </a:t>
            </a:r>
            <a:r>
              <a:rPr lang="en-US" sz="4800" dirty="0">
                <a:latin typeface="Publico Text" panose="02040502060504060203" pitchFamily="18" charset="0"/>
                <a:hlinkClick r:id="rId2"/>
              </a:rPr>
              <a:t>https://ies.ed.gov/funding/grantsearch/program.asp?ID=13</a:t>
            </a:r>
            <a:endParaRPr lang="en-US" sz="4800" dirty="0">
              <a:latin typeface="Publico Text" panose="02040502060504060203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i="1" dirty="0">
              <a:latin typeface="Publico Text" panose="020405020605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4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7EC87-4650-785A-7924-3BA41B69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7" y="772114"/>
            <a:ext cx="22097999" cy="1219177"/>
          </a:xfrm>
        </p:spPr>
        <p:txBody>
          <a:bodyPr/>
          <a:lstStyle/>
          <a:p>
            <a:r>
              <a:rPr lang="en-US" dirty="0">
                <a:solidFill>
                  <a:srgbClr val="C07804"/>
                </a:solidFill>
                <a:latin typeface="Publico Text" panose="02040502060504060203" pitchFamily="18" charset="0"/>
              </a:rPr>
              <a:t>Program of Research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0F42B9-F926-C839-A9E8-079DF61CA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6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F5A4A-F471-25CC-AEB8-6AB8941C7A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1187" y="2048411"/>
            <a:ext cx="23013988" cy="10210823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sz="18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Program/Policy Research </a:t>
            </a:r>
          </a:p>
          <a:p>
            <a:pPr lvl="1">
              <a:spcAft>
                <a:spcPts val="600"/>
              </a:spcAft>
            </a:pP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Examine one or more gifted education programs and/or policies of high importance to at least two states </a:t>
            </a: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(the</a:t>
            </a: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 program or policy may differ between the states)</a:t>
            </a:r>
          </a:p>
          <a:p>
            <a:pPr lvl="1"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Include required measures of student academic outcomes (learning/achievement and progression) and include other measures as needed</a:t>
            </a:r>
            <a:endParaRPr lang="en-US" sz="45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Data Landscape Study</a:t>
            </a:r>
          </a:p>
          <a:p>
            <a:pPr lvl="1">
              <a:spcAft>
                <a:spcPts val="6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D</a:t>
            </a: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ocument the availability of data on the education of gifted students in national, state, and other datasets </a:t>
            </a:r>
          </a:p>
          <a:p>
            <a:pPr lvl="1"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Make researchers aware of the gifted education data available for their use and analysis</a:t>
            </a:r>
          </a:p>
          <a:p>
            <a:pPr lvl="1"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Make state and local education agency personnel aware of what types of data can be collected and analyzed</a:t>
            </a:r>
            <a:endParaRPr lang="en-US" sz="45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Toolkit Development</a:t>
            </a:r>
          </a:p>
          <a:p>
            <a:pPr lvl="1"/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Develop one or more toolki</a:t>
            </a: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ts for state and local education agencies on how to best implement specific gifted education practices, programs, and/or policies</a:t>
            </a:r>
            <a:endParaRPr lang="en-US" sz="45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 lvl="1"/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Develop and user test th</a:t>
            </a: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e toolkit(s) in </a:t>
            </a: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collaboration with at least 2 agencies</a:t>
            </a:r>
            <a:endParaRPr lang="en-US" sz="4500" b="0" i="0" u="none" strike="noStrike" baseline="0" dirty="0">
              <a:solidFill>
                <a:schemeClr val="accent1"/>
              </a:solidFill>
            </a:endParaRPr>
          </a:p>
          <a:p>
            <a:endParaRPr lang="en-US" sz="4500" b="0" i="0" u="none" strike="noStrike" baseline="0" dirty="0">
              <a:solidFill>
                <a:srgbClr val="000000"/>
              </a:solidFill>
            </a:endParaRPr>
          </a:p>
          <a:p>
            <a:endParaRPr lang="en-US" sz="4500" b="0" i="0" u="none" strike="noStrike" baseline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4500" b="0" i="0" u="none" strike="noStrike" baseline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17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A8F3E-DB24-6CE6-B7A8-FF111B073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7" y="914411"/>
            <a:ext cx="22097999" cy="1219177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C07804"/>
                </a:solidFill>
                <a:latin typeface="Publico Text" panose="02040502060504060203" pitchFamily="18" charset="0"/>
              </a:rPr>
              <a:t>Program of Research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D32792-A818-BD14-FAFB-EEE4E4C3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7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4C72C-EBCD-7C33-A00C-377C0DAD64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2187" y="2195404"/>
            <a:ext cx="22479000" cy="999659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For each of the 3 research activities under the Program of Research, you’ll need to discuss in your application:</a:t>
            </a:r>
          </a:p>
          <a:p>
            <a:pPr lvl="1"/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The </a:t>
            </a:r>
            <a:r>
              <a:rPr lang="en-US" sz="4800" u="sng" dirty="0">
                <a:solidFill>
                  <a:schemeClr val="accent1"/>
                </a:solidFill>
                <a:latin typeface="Publico Text" panose="02040502060504060203" pitchFamily="18" charset="0"/>
              </a:rPr>
              <a:t>Significance</a:t>
            </a: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 of the research activity – the importance of the practices, programs, policies, and/or datasets you’ll be examining and how your findings will support the education agencies involved, other education agencies, and the field of gifted education research</a:t>
            </a:r>
          </a:p>
          <a:p>
            <a:pPr lvl="1"/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Your </a:t>
            </a:r>
            <a:r>
              <a:rPr lang="en-US" sz="4800" u="sng" dirty="0">
                <a:solidFill>
                  <a:schemeClr val="accent1"/>
                </a:solidFill>
                <a:latin typeface="Publico Text" panose="02040502060504060203" pitchFamily="18" charset="0"/>
              </a:rPr>
              <a:t>Research Plan</a:t>
            </a: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 for carrying out each research activity</a:t>
            </a:r>
          </a:p>
          <a:p>
            <a:pPr marL="1071046" lvl="1" indent="0">
              <a:buNone/>
            </a:pPr>
            <a:endParaRPr lang="en-US" sz="480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Publico Text" panose="02040502060504060203" pitchFamily="18" charset="0"/>
              </a:rPr>
              <a:t>For the Significance and Research Plan sections, the RFA contains both: </a:t>
            </a:r>
          </a:p>
          <a:p>
            <a:pPr lvl="1"/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Requirements: must be met for your application to be accepted for peer review, and</a:t>
            </a:r>
          </a:p>
          <a:p>
            <a:pPr lvl="1"/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Recommendations: what the reviewers use in their review of your application</a:t>
            </a:r>
          </a:p>
        </p:txBody>
      </p:sp>
    </p:spTree>
    <p:extLst>
      <p:ext uri="{BB962C8B-B14F-4D97-AF65-F5344CB8AC3E}">
        <p14:creationId xmlns:p14="http://schemas.microsoft.com/office/powerpoint/2010/main" val="4229798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7370-E47C-7A40-38F4-AC231E5E7E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1583" y="977196"/>
            <a:ext cx="22097999" cy="1219177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C07804"/>
                </a:solidFill>
                <a:latin typeface="Publico Text" panose="02040502060504060203" pitchFamily="18" charset="0"/>
              </a:rPr>
              <a:t>Research Training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3E7E40-7D69-E137-5EB9-1C7372D5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8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799985-8650-9190-3FCB-1E9ADC9B0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9287" y="2362177"/>
            <a:ext cx="23088599" cy="9448823"/>
          </a:xfrm>
        </p:spPr>
        <p:txBody>
          <a:bodyPr>
            <a:normAutofit fontScale="92500" lnSpcReduction="10000"/>
          </a:bodyPr>
          <a:lstStyle/>
          <a:p>
            <a:r>
              <a:rPr lang="en-US" sz="5200" dirty="0">
                <a:solidFill>
                  <a:schemeClr val="accent1"/>
                </a:solidFill>
                <a:latin typeface="Publico Text" panose="02040502060504060203" pitchFamily="18" charset="0"/>
              </a:rPr>
              <a:t>The Center will offer training to researchers and practitioners outside of the Center to:</a:t>
            </a:r>
            <a:endParaRPr lang="en-US" sz="52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 lvl="1"/>
            <a:r>
              <a:rPr lang="en-US" sz="5200" dirty="0">
                <a:solidFill>
                  <a:schemeClr val="accent1"/>
                </a:solidFill>
                <a:latin typeface="Publico Text" panose="02040502060504060203" pitchFamily="18" charset="0"/>
              </a:rPr>
              <a:t>Involve new researchers in the field of gifted education, both current researchers new to this field and the next generation (early career)</a:t>
            </a:r>
            <a:endParaRPr lang="en-US" sz="52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 lvl="1"/>
            <a:r>
              <a:rPr lang="en-US" sz="5200" dirty="0">
                <a:solidFill>
                  <a:schemeClr val="accent1"/>
                </a:solidFill>
                <a:latin typeface="Publico Text" panose="02040502060504060203" pitchFamily="18" charset="0"/>
              </a:rPr>
              <a:t>P</a:t>
            </a:r>
            <a:r>
              <a:rPr lang="en-US" sz="52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rovide researchers with access to training on advanced research methods</a:t>
            </a:r>
          </a:p>
          <a:p>
            <a:pPr lvl="1"/>
            <a:r>
              <a:rPr lang="en-US" sz="52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Support education agenc</a:t>
            </a:r>
            <a:r>
              <a:rPr lang="en-US" sz="5200" dirty="0">
                <a:solidFill>
                  <a:schemeClr val="accent1"/>
                </a:solidFill>
                <a:latin typeface="Publico Text" panose="02040502060504060203" pitchFamily="18" charset="0"/>
              </a:rPr>
              <a:t>y staff as they</a:t>
            </a:r>
            <a:r>
              <a:rPr lang="en-US" sz="52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 analyze their data to better understand and improve their gifted education programs and policies</a:t>
            </a:r>
          </a:p>
          <a:p>
            <a:pPr lvl="1"/>
            <a:r>
              <a:rPr lang="en-US" sz="52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Support state and local education agency staff to build or revise their administrative datasets to include more data and/or higher-quality data on gifted education</a:t>
            </a:r>
          </a:p>
          <a:p>
            <a:pPr marL="1071046" lvl="1" indent="0">
              <a:buNone/>
            </a:pPr>
            <a:endParaRPr lang="en-US" sz="520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r>
              <a:rPr lang="en-US" sz="5200" dirty="0">
                <a:solidFill>
                  <a:schemeClr val="accent1"/>
                </a:solidFill>
                <a:latin typeface="Publico Text" panose="02040502060504060203" pitchFamily="18" charset="0"/>
              </a:rPr>
              <a:t>The RFA contains both Requirements and Recommendations for the Research Training section of the application</a:t>
            </a:r>
          </a:p>
          <a:p>
            <a:endParaRPr lang="en-US" sz="5400" b="0" i="0" u="none" strike="noStrike" baseline="0" dirty="0">
              <a:solidFill>
                <a:srgbClr val="000000"/>
              </a:solidFill>
            </a:endParaRPr>
          </a:p>
          <a:p>
            <a:pPr lvl="1"/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905820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E26ED-2210-E43B-1A15-B964F5CB6D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589" y="831539"/>
            <a:ext cx="22097999" cy="121917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7804"/>
                </a:solidFill>
                <a:latin typeface="Publico Text" panose="02040502060504060203" pitchFamily="18" charset="0"/>
              </a:rPr>
              <a:t>National Leadership, Capacity Building, and Outreach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8A1F5C-F9E7-BB7F-52F6-C233A8AD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F1B3-96A0-D24B-B5C9-B5B93FF4523E}" type="slidenum">
              <a:rPr lang="uk-UA" smtClean="0"/>
              <a:pPr/>
              <a:t>9</a:t>
            </a:fld>
            <a:endParaRPr lang="uk-U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8BDD48-1FF8-262B-55CB-61C24F3D80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68840" y="2209800"/>
            <a:ext cx="22098002" cy="99060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The Center is to be a trusted source of scientific research in gifted education that can be used to improve gifted education policy and/or practice and learner outcomes and should:</a:t>
            </a:r>
          </a:p>
          <a:p>
            <a:pPr>
              <a:spcAft>
                <a:spcPts val="1200"/>
              </a:spcAft>
            </a:pP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Meet with the multiple stakeholders for gifted education to learn their interests and how to make the Gifted Education Center’s work useful to them (establish an advisory board) </a:t>
            </a:r>
          </a:p>
          <a:p>
            <a:pPr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Work with the </a:t>
            </a: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project directors of awards from the Jacob K. Javits Gifted and Talented Students Education Program including organizing an annual meeting of them in conjunction with staff from the Javits Program</a:t>
            </a:r>
          </a:p>
          <a:p>
            <a:pPr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Disseminate the findings and products from the </a:t>
            </a:r>
            <a:r>
              <a:rPr lang="en-US" sz="4800" dirty="0">
                <a:solidFill>
                  <a:schemeClr val="accent1"/>
                </a:solidFill>
                <a:latin typeface="Publico Text" panose="02040502060504060203" pitchFamily="18" charset="0"/>
              </a:rPr>
              <a:t>3 research activities carried out under </a:t>
            </a: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the Program of Research</a:t>
            </a:r>
            <a:endParaRPr lang="en-US" sz="4500" b="0" i="0" u="none" strike="noStrike" baseline="0" dirty="0">
              <a:solidFill>
                <a:schemeClr val="accent1"/>
              </a:solidFill>
              <a:latin typeface="Publico Text" panose="02040502060504060203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Use the findings and products from the 3 research activities, the research training, and the leadership/outreach/dissemination activities to build the </a:t>
            </a:r>
            <a:r>
              <a:rPr lang="en-US" sz="4500" b="0" i="0" u="none" strike="noStrike" baseline="0" dirty="0">
                <a:solidFill>
                  <a:schemeClr val="accent1"/>
                </a:solidFill>
                <a:latin typeface="Publico Text" panose="02040502060504060203" pitchFamily="18" charset="0"/>
              </a:rPr>
              <a:t>field’s capacity to improve gifted education practice and research</a:t>
            </a:r>
          </a:p>
          <a:p>
            <a:pPr marL="0" indent="0">
              <a:buNone/>
            </a:pPr>
            <a:r>
              <a:rPr lang="en-US" sz="4500" dirty="0">
                <a:solidFill>
                  <a:schemeClr val="accent1"/>
                </a:solidFill>
                <a:latin typeface="Publico Text" panose="02040502060504060203" pitchFamily="18" charset="0"/>
              </a:rPr>
              <a:t>See the RFA for the Requirements and Recommendations for the National Leadership, Capacity Building and Outreach section of the RFA</a:t>
            </a:r>
          </a:p>
          <a:p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255334403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Maximus 11">
      <a:dk1>
        <a:sysClr val="windowText" lastClr="000000"/>
      </a:dk1>
      <a:lt1>
        <a:sysClr val="window" lastClr="FFFFFF"/>
      </a:lt1>
      <a:dk2>
        <a:srgbClr val="9CA4A7"/>
      </a:dk2>
      <a:lt2>
        <a:srgbClr val="AF272F"/>
      </a:lt2>
      <a:accent1>
        <a:srgbClr val="5B6770"/>
      </a:accent1>
      <a:accent2>
        <a:srgbClr val="A2AAAD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DC98171ABF41439B409D0A1DDFBE39" ma:contentTypeVersion="13" ma:contentTypeDescription="Create a new document." ma:contentTypeScope="" ma:versionID="682c20dc858615d333d4a966152b505d">
  <xsd:schema xmlns:xsd="http://www.w3.org/2001/XMLSchema" xmlns:xs="http://www.w3.org/2001/XMLSchema" xmlns:p="http://schemas.microsoft.com/office/2006/metadata/properties" xmlns:ns3="f87c7b8b-c0e7-4b77-a067-2c707fd1239f" xmlns:ns4="02e41e38-1731-4866-b09a-6257d8bc047f" targetNamespace="http://schemas.microsoft.com/office/2006/metadata/properties" ma:root="true" ma:fieldsID="1ac78cdd6c488317153398ef9db55dcb" ns3:_="" ns4:_="">
    <xsd:import namespace="f87c7b8b-c0e7-4b77-a067-2c707fd1239f"/>
    <xsd:import namespace="02e41e38-1731-4866-b09a-6257d8bc04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7c7b8b-c0e7-4b77-a067-2c707fd1239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41e38-1731-4866-b09a-6257d8bc04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FF34A-A414-4F41-AD24-8DD1417BFD23}">
  <ds:schemaRefs>
    <ds:schemaRef ds:uri="http://schemas.microsoft.com/office/2006/documentManagement/types"/>
    <ds:schemaRef ds:uri="http://purl.org/dc/terms/"/>
    <ds:schemaRef ds:uri="02e41e38-1731-4866-b09a-6257d8bc047f"/>
    <ds:schemaRef ds:uri="http://purl.org/dc/dcmitype/"/>
    <ds:schemaRef ds:uri="http://www.w3.org/XML/1998/namespace"/>
    <ds:schemaRef ds:uri="f87c7b8b-c0e7-4b77-a067-2c707fd1239f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86137A6-EA46-4AB3-B4A9-7005AA383C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7c7b8b-c0e7-4b77-a067-2c707fd1239f"/>
    <ds:schemaRef ds:uri="02e41e38-1731-4866-b09a-6257d8bc04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C763CE-1891-4ED6-9B3C-D6218078F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16208</TotalTime>
  <Words>1752</Words>
  <Application>Microsoft Office PowerPoint</Application>
  <PresentationFormat>Custom</PresentationFormat>
  <Paragraphs>169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Publico Text</vt:lpstr>
      <vt:lpstr>Segoe UI</vt:lpstr>
      <vt:lpstr>Times New Roman</vt:lpstr>
      <vt:lpstr>1_Custom Design</vt:lpstr>
      <vt:lpstr>Improving Gifted Education R&amp;D Center (84.305C)</vt:lpstr>
      <vt:lpstr>Improving Gifted Education R&amp;D Center</vt:lpstr>
      <vt:lpstr>Who is Eligible to Apply</vt:lpstr>
      <vt:lpstr>The Gifted Education Center’s work includes:</vt:lpstr>
      <vt:lpstr>Six (6) required sections of the application project narrative: </vt:lpstr>
      <vt:lpstr>Program of Research</vt:lpstr>
      <vt:lpstr>Program of Research (cont.)</vt:lpstr>
      <vt:lpstr>Research Training</vt:lpstr>
      <vt:lpstr>National Leadership, Capacity Building, and Outreach</vt:lpstr>
      <vt:lpstr>Two other issues to describe:</vt:lpstr>
      <vt:lpstr>Award Limits and a Reminder</vt:lpstr>
      <vt:lpstr>Work with Program Officers – they are your best resource</vt:lpstr>
      <vt:lpstr>Resources</vt:lpstr>
      <vt:lpstr>Discussion and Questions</vt:lpstr>
      <vt:lpstr>Improving Gifted Education R&amp;D Center (84.305C) Q&amp;A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CGH</dc:creator>
  <cp:keywords/>
  <dc:description/>
  <cp:lastModifiedBy>Alfeld, Corinne</cp:lastModifiedBy>
  <cp:revision>1751</cp:revision>
  <dcterms:created xsi:type="dcterms:W3CDTF">2015-09-22T16:23:20Z</dcterms:created>
  <dcterms:modified xsi:type="dcterms:W3CDTF">2025-01-03T13:42:51Z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0x01010057DC98171ABF41439B409D0A1DDFBE39</vt:lpwstr>
  </property>
</Properties>
</file>