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1" r:id="rId4"/>
  </p:sldMasterIdLst>
  <p:notesMasterIdLst>
    <p:notesMasterId r:id="rId19"/>
  </p:notesMasterIdLst>
  <p:handoutMasterIdLst>
    <p:handoutMasterId r:id="rId20"/>
  </p:handoutMasterIdLst>
  <p:sldIdLst>
    <p:sldId id="256" r:id="rId5"/>
    <p:sldId id="4601" r:id="rId6"/>
    <p:sldId id="258" r:id="rId7"/>
    <p:sldId id="259" r:id="rId8"/>
    <p:sldId id="4598" r:id="rId9"/>
    <p:sldId id="265" r:id="rId10"/>
    <p:sldId id="266" r:id="rId11"/>
    <p:sldId id="263" r:id="rId12"/>
    <p:sldId id="4599" r:id="rId13"/>
    <p:sldId id="264" r:id="rId14"/>
    <p:sldId id="267" r:id="rId15"/>
    <p:sldId id="4596" r:id="rId16"/>
    <p:sldId id="4600" r:id="rId17"/>
    <p:sldId id="4597" r:id="rId18"/>
  </p:sldIdLst>
  <p:sldSz cx="24387175" cy="13716000"/>
  <p:notesSz cx="6858000" cy="9144000"/>
  <p:defaultTextStyle>
    <a:defPPr>
      <a:defRPr lang="en-US"/>
    </a:defPPr>
    <a:lvl1pPr marL="0" algn="l" defTabSz="1219261" rtl="0" eaLnBrk="1" latinLnBrk="0" hangingPunct="1">
      <a:defRPr sz="4800" kern="1200">
        <a:solidFill>
          <a:schemeClr val="tx1"/>
        </a:solidFill>
        <a:latin typeface="+mn-lt"/>
        <a:ea typeface="+mn-ea"/>
        <a:cs typeface="+mn-cs"/>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43D"/>
    <a:srgbClr val="B0EA65"/>
    <a:srgbClr val="FBB03B"/>
    <a:srgbClr val="0F2551"/>
    <a:srgbClr val="071D49"/>
    <a:srgbClr val="576F7F"/>
    <a:srgbClr val="DBEBF8"/>
    <a:srgbClr val="F6F4E8"/>
    <a:srgbClr val="4CAC87"/>
    <a:srgbClr val="3F9C7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8"/>
    <p:restoredTop sz="94677"/>
  </p:normalViewPr>
  <p:slideViewPr>
    <p:cSldViewPr snapToGrid="0">
      <p:cViewPr varScale="1">
        <p:scale>
          <a:sx n="39" d="100"/>
          <a:sy n="39" d="100"/>
        </p:scale>
        <p:origin x="1258" y="8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1B94F52-1885-8F40-913E-43837C1C5129}" type="datetime1">
              <a:rPr lang="en-US" smtClean="0"/>
              <a:t>1/3/2025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68D6E9-C2FC-A24A-8A5C-F7FDBF924036}" type="datetime1">
              <a:rPr lang="en-US" smtClean="0"/>
              <a:t>1/3/2025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E4DCFB-13A1-154D-ADC1-C6BA798FD344}" type="slidenum">
              <a:rPr lang="en-US" smtClean="0"/>
              <a:t>‹#›</a:t>
            </a:fld>
            <a:endParaRPr lang="en-US"/>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sldNum="0" hdr="0" ftr="0" dt="0"/>
  <p:notesStyle>
    <a:lvl1pPr marL="0" algn="l" defTabSz="1219261" rtl="0" eaLnBrk="1" latinLnBrk="0" hangingPunct="1">
      <a:defRPr sz="3200" kern="1200">
        <a:solidFill>
          <a:schemeClr val="tx1"/>
        </a:solidFill>
        <a:latin typeface="+mn-lt"/>
        <a:ea typeface="+mn-ea"/>
        <a:cs typeface="+mn-cs"/>
      </a:defRPr>
    </a:lvl1pPr>
    <a:lvl2pPr marL="1219261" algn="l" defTabSz="1219261" rtl="0" eaLnBrk="1" latinLnBrk="0" hangingPunct="1">
      <a:defRPr sz="3200" kern="1200">
        <a:solidFill>
          <a:schemeClr val="tx1"/>
        </a:solidFill>
        <a:latin typeface="+mn-lt"/>
        <a:ea typeface="+mn-ea"/>
        <a:cs typeface="+mn-cs"/>
      </a:defRPr>
    </a:lvl2pPr>
    <a:lvl3pPr marL="2438522" algn="l" defTabSz="1219261" rtl="0" eaLnBrk="1" latinLnBrk="0" hangingPunct="1">
      <a:defRPr sz="3200" kern="1200">
        <a:solidFill>
          <a:schemeClr val="tx1"/>
        </a:solidFill>
        <a:latin typeface="+mn-lt"/>
        <a:ea typeface="+mn-ea"/>
        <a:cs typeface="+mn-cs"/>
      </a:defRPr>
    </a:lvl3pPr>
    <a:lvl4pPr marL="3657783" algn="l" defTabSz="1219261" rtl="0" eaLnBrk="1" latinLnBrk="0" hangingPunct="1">
      <a:defRPr sz="3200" kern="1200">
        <a:solidFill>
          <a:schemeClr val="tx1"/>
        </a:solidFill>
        <a:latin typeface="+mn-lt"/>
        <a:ea typeface="+mn-ea"/>
        <a:cs typeface="+mn-cs"/>
      </a:defRPr>
    </a:lvl4pPr>
    <a:lvl5pPr marL="4877044" algn="l" defTabSz="1219261" rtl="0" eaLnBrk="1" latinLnBrk="0" hangingPunct="1">
      <a:defRPr sz="3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113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2750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8879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27069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7AC1447C-2D11-4D1D-BEF5-79C397C21CA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1F1709B6-FFD7-415D-811D-9F845DDBD47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95236" name="Slide Number Placeholder 3">
            <a:extLst>
              <a:ext uri="{FF2B5EF4-FFF2-40B4-BE49-F238E27FC236}">
                <a16:creationId xmlns:a16="http://schemas.microsoft.com/office/drawing/2014/main" id="{C0843882-BEFE-416D-95BB-35F450633F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35A52C6-5896-488E-95E3-ED13AC4845FF}" type="slidenum">
              <a:rPr lang="en-US" altLang="en-US" smtClean="0"/>
              <a:pPr fontAlgn="base">
                <a:spcBef>
                  <a:spcPct val="0"/>
                </a:spcBef>
                <a:spcAft>
                  <a:spcPct val="0"/>
                </a:spcAft>
              </a:pPr>
              <a:t>12</a:t>
            </a:fld>
            <a:endParaRPr lang="en-US" altLang="en-US"/>
          </a:p>
        </p:txBody>
      </p:sp>
    </p:spTree>
    <p:extLst>
      <p:ext uri="{BB962C8B-B14F-4D97-AF65-F5344CB8AC3E}">
        <p14:creationId xmlns:p14="http://schemas.microsoft.com/office/powerpoint/2010/main" val="34992064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1"/>
            <a:ext cx="24387175" cy="12189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bg2"/>
              </a:solidFill>
              <a:effectLst/>
            </a:endParaRPr>
          </a:p>
        </p:txBody>
      </p:sp>
      <p:pic>
        <p:nvPicPr>
          <p:cNvPr id="4" name="Picture 3">
            <a:extLst>
              <a:ext uri="{FF2B5EF4-FFF2-40B4-BE49-F238E27FC236}">
                <a16:creationId xmlns:a16="http://schemas.microsoft.com/office/drawing/2014/main" id="{304E9513-1421-C86F-2518-92E4C33AE85A}"/>
              </a:ext>
            </a:extLst>
          </p:cNvPr>
          <p:cNvPicPr>
            <a:picLocks noChangeAspect="1"/>
          </p:cNvPicPr>
          <p:nvPr userDrawn="1"/>
        </p:nvPicPr>
        <p:blipFill rotWithShape="1">
          <a:blip r:embed="rId2">
            <a:alphaModFix amt="20000"/>
          </a:blip>
          <a:srcRect l="17477" t="21685" r="-16765" b="25744"/>
          <a:stretch/>
        </p:blipFill>
        <p:spPr>
          <a:xfrm flipH="1">
            <a:off x="3354386" y="1425"/>
            <a:ext cx="21032788" cy="12192001"/>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spTree>
    <p:extLst>
      <p:ext uri="{BB962C8B-B14F-4D97-AF65-F5344CB8AC3E}">
        <p14:creationId xmlns:p14="http://schemas.microsoft.com/office/powerpoint/2010/main" val="140473553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762000"/>
            <a:ext cx="4636952" cy="11427150"/>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386999364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384134993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tx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404827695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dirty="0"/>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180142368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bg1"/>
                </a:solidFill>
              </a:defRPr>
            </a:lvl1pPr>
          </a:lstStyle>
          <a:p>
            <a:fld id="{BA8CF1B3-96A0-D24B-B5C9-B5B93FF4523E}" type="slidenum">
              <a:rPr lang="uk-UA" smtClean="0"/>
              <a:pPr/>
              <a:t>‹#›</a:t>
            </a:fld>
            <a:endParaRPr lang="uk-UA"/>
          </a:p>
        </p:txBody>
      </p:sp>
      <p:pic>
        <p:nvPicPr>
          <p:cNvPr id="2" name="Picture 1">
            <a:extLst>
              <a:ext uri="{FF2B5EF4-FFF2-40B4-BE49-F238E27FC236}">
                <a16:creationId xmlns:a16="http://schemas.microsoft.com/office/drawing/2014/main" id="{2991BBF9-2FF6-A8D0-160A-81340FE54A4F}"/>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269155199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769935" y="762006"/>
            <a:ext cx="22847305" cy="11353793"/>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731592"/>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08220577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731592"/>
          </a:xfrm>
        </p:spPr>
        <p:txBody>
          <a:bodyPr>
            <a:normAutofit/>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26522215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ECB01F-BA2F-A409-4A25-88B8803DCFF6}"/>
              </a:ext>
            </a:extLst>
          </p:cNvPr>
          <p:cNvSpPr>
            <a:spLocks/>
          </p:cNvSpPr>
          <p:nvPr userDrawn="1"/>
        </p:nvSpPr>
        <p:spPr>
          <a:xfrm>
            <a:off x="-2380" y="0"/>
            <a:ext cx="24387176" cy="12085983"/>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97017074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ECB01F-BA2F-A409-4A25-88B8803DCFF6}"/>
              </a:ext>
            </a:extLst>
          </p:cNvPr>
          <p:cNvSpPr>
            <a:spLocks/>
          </p:cNvSpPr>
          <p:nvPr userDrawn="1"/>
        </p:nvSpPr>
        <p:spPr>
          <a:xfrm>
            <a:off x="-2380" y="0"/>
            <a:ext cx="24387176" cy="12085983"/>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145614700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5"/>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2" name="Rectangle 10">
            <a:extLst>
              <a:ext uri="{FF2B5EF4-FFF2-40B4-BE49-F238E27FC236}">
                <a16:creationId xmlns:a16="http://schemas.microsoft.com/office/drawing/2014/main" id="{31B88FE5-F37F-BD7E-4E2A-181792A39F47}"/>
              </a:ext>
            </a:extLst>
          </p:cNvPr>
          <p:cNvSpPr/>
          <p:nvPr userDrawn="1"/>
        </p:nvSpPr>
        <p:spPr>
          <a:xfrm>
            <a:off x="13773502" y="1214068"/>
            <a:ext cx="10634455" cy="10995864"/>
          </a:xfrm>
          <a:custGeom>
            <a:avLst/>
            <a:gdLst>
              <a:gd name="connsiteX0" fmla="*/ 11 w 10666866"/>
              <a:gd name="connsiteY0" fmla="*/ 4214909 h 11034802"/>
              <a:gd name="connsiteX1" fmla="*/ 5333433 w 10666866"/>
              <a:gd name="connsiteY1" fmla="*/ 0 h 11034802"/>
              <a:gd name="connsiteX2" fmla="*/ 10666855 w 10666866"/>
              <a:gd name="connsiteY2" fmla="*/ 4214909 h 11034802"/>
              <a:gd name="connsiteX3" fmla="*/ 8629669 w 10666866"/>
              <a:gd name="connsiteY3" fmla="*/ 11034774 h 11034802"/>
              <a:gd name="connsiteX4" fmla="*/ 2037197 w 10666866"/>
              <a:gd name="connsiteY4" fmla="*/ 11034774 h 11034802"/>
              <a:gd name="connsiteX5" fmla="*/ 11 w 10666866"/>
              <a:gd name="connsiteY5" fmla="*/ 4214909 h 11034802"/>
              <a:gd name="connsiteX0" fmla="*/ 0 w 10705755"/>
              <a:gd name="connsiteY0" fmla="*/ 4214909 h 11034774"/>
              <a:gd name="connsiteX1" fmla="*/ 5333422 w 10705755"/>
              <a:gd name="connsiteY1" fmla="*/ 0 h 11034774"/>
              <a:gd name="connsiteX2" fmla="*/ 10705755 w 10705755"/>
              <a:gd name="connsiteY2" fmla="*/ 3786891 h 11034774"/>
              <a:gd name="connsiteX3" fmla="*/ 8629658 w 10705755"/>
              <a:gd name="connsiteY3" fmla="*/ 11034774 h 11034774"/>
              <a:gd name="connsiteX4" fmla="*/ 2037186 w 10705755"/>
              <a:gd name="connsiteY4" fmla="*/ 11034774 h 11034774"/>
              <a:gd name="connsiteX5" fmla="*/ 0 w 10705755"/>
              <a:gd name="connsiteY5" fmla="*/ 4214909 h 11034774"/>
              <a:gd name="connsiteX0" fmla="*/ 0 w 10705755"/>
              <a:gd name="connsiteY0" fmla="*/ 3592339 h 10412204"/>
              <a:gd name="connsiteX1" fmla="*/ 3134971 w 10705755"/>
              <a:gd name="connsiteY1" fmla="*/ 0 h 10412204"/>
              <a:gd name="connsiteX2" fmla="*/ 10705755 w 10705755"/>
              <a:gd name="connsiteY2" fmla="*/ 3164321 h 10412204"/>
              <a:gd name="connsiteX3" fmla="*/ 8629658 w 10705755"/>
              <a:gd name="connsiteY3" fmla="*/ 10412204 h 10412204"/>
              <a:gd name="connsiteX4" fmla="*/ 2037186 w 10705755"/>
              <a:gd name="connsiteY4" fmla="*/ 10412204 h 10412204"/>
              <a:gd name="connsiteX5" fmla="*/ 0 w 10705755"/>
              <a:gd name="connsiteY5" fmla="*/ 3592339 h 10412204"/>
              <a:gd name="connsiteX0" fmla="*/ 0 w 10666844"/>
              <a:gd name="connsiteY0" fmla="*/ 7386126 h 10412204"/>
              <a:gd name="connsiteX1" fmla="*/ 3096060 w 10666844"/>
              <a:gd name="connsiteY1" fmla="*/ 0 h 10412204"/>
              <a:gd name="connsiteX2" fmla="*/ 10666844 w 10666844"/>
              <a:gd name="connsiteY2" fmla="*/ 3164321 h 10412204"/>
              <a:gd name="connsiteX3" fmla="*/ 8590747 w 10666844"/>
              <a:gd name="connsiteY3" fmla="*/ 10412204 h 10412204"/>
              <a:gd name="connsiteX4" fmla="*/ 1998275 w 10666844"/>
              <a:gd name="connsiteY4" fmla="*/ 10412204 h 10412204"/>
              <a:gd name="connsiteX5" fmla="*/ 0 w 10666844"/>
              <a:gd name="connsiteY5" fmla="*/ 7386126 h 10412204"/>
              <a:gd name="connsiteX0" fmla="*/ 0 w 10666844"/>
              <a:gd name="connsiteY0" fmla="*/ 7386126 h 10956952"/>
              <a:gd name="connsiteX1" fmla="*/ 3096060 w 10666844"/>
              <a:gd name="connsiteY1" fmla="*/ 0 h 10956952"/>
              <a:gd name="connsiteX2" fmla="*/ 10666844 w 10666844"/>
              <a:gd name="connsiteY2" fmla="*/ 3164321 h 10956952"/>
              <a:gd name="connsiteX3" fmla="*/ 10614101 w 10666844"/>
              <a:gd name="connsiteY3" fmla="*/ 10956952 h 10956952"/>
              <a:gd name="connsiteX4" fmla="*/ 1998275 w 10666844"/>
              <a:gd name="connsiteY4" fmla="*/ 10412204 h 10956952"/>
              <a:gd name="connsiteX5" fmla="*/ 0 w 10666844"/>
              <a:gd name="connsiteY5" fmla="*/ 7386126 h 10956952"/>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56952 h 10995864"/>
              <a:gd name="connsiteX4" fmla="*/ 8476896 w 10666844"/>
              <a:gd name="connsiteY4" fmla="*/ 10995864 h 10995864"/>
              <a:gd name="connsiteX5" fmla="*/ 0 w 10666844"/>
              <a:gd name="connsiteY5" fmla="*/ 7386126 h 10995864"/>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95863 h 10995864"/>
              <a:gd name="connsiteX4" fmla="*/ 8476896 w 10666844"/>
              <a:gd name="connsiteY4" fmla="*/ 10995864 h 10995864"/>
              <a:gd name="connsiteX5" fmla="*/ 0 w 10666844"/>
              <a:gd name="connsiteY5" fmla="*/ 7386126 h 10995864"/>
              <a:gd name="connsiteX0" fmla="*/ 0 w 10627933"/>
              <a:gd name="connsiteY0" fmla="*/ 7386126 h 10995864"/>
              <a:gd name="connsiteX1" fmla="*/ 3096060 w 10627933"/>
              <a:gd name="connsiteY1" fmla="*/ 0 h 10995864"/>
              <a:gd name="connsiteX2" fmla="*/ 10627933 w 10627933"/>
              <a:gd name="connsiteY2" fmla="*/ 3144866 h 10995864"/>
              <a:gd name="connsiteX3" fmla="*/ 10614101 w 10627933"/>
              <a:gd name="connsiteY3" fmla="*/ 10995863 h 10995864"/>
              <a:gd name="connsiteX4" fmla="*/ 8476896 w 10627933"/>
              <a:gd name="connsiteY4" fmla="*/ 10995864 h 10995864"/>
              <a:gd name="connsiteX5" fmla="*/ 0 w 10627933"/>
              <a:gd name="connsiteY5" fmla="*/ 7386126 h 10995864"/>
              <a:gd name="connsiteX0" fmla="*/ 0 w 10634455"/>
              <a:gd name="connsiteY0" fmla="*/ 7386126 h 10995864"/>
              <a:gd name="connsiteX1" fmla="*/ 3096060 w 10634455"/>
              <a:gd name="connsiteY1" fmla="*/ 0 h 10995864"/>
              <a:gd name="connsiteX2" fmla="*/ 10627933 w 10634455"/>
              <a:gd name="connsiteY2" fmla="*/ 3144866 h 10995864"/>
              <a:gd name="connsiteX3" fmla="*/ 10633556 w 10634455"/>
              <a:gd name="connsiteY3" fmla="*/ 10976408 h 10995864"/>
              <a:gd name="connsiteX4" fmla="*/ 8476896 w 10634455"/>
              <a:gd name="connsiteY4" fmla="*/ 10995864 h 10995864"/>
              <a:gd name="connsiteX5" fmla="*/ 0 w 10634455"/>
              <a:gd name="connsiteY5" fmla="*/ 7386126 h 109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4455" h="10995864">
                <a:moveTo>
                  <a:pt x="0" y="7386126"/>
                </a:moveTo>
                <a:lnTo>
                  <a:pt x="3096060" y="0"/>
                </a:lnTo>
                <a:lnTo>
                  <a:pt x="10627933" y="3144866"/>
                </a:lnTo>
                <a:cubicBezTo>
                  <a:pt x="10623322" y="5761865"/>
                  <a:pt x="10638167" y="8359409"/>
                  <a:pt x="10633556" y="10976408"/>
                </a:cubicBezTo>
                <a:lnTo>
                  <a:pt x="8476896" y="10995864"/>
                </a:lnTo>
                <a:lnTo>
                  <a:pt x="0" y="7386126"/>
                </a:lnTo>
                <a:close/>
              </a:path>
            </a:pathLst>
          </a:custGeom>
          <a:blipFill dpi="0" rotWithShape="1">
            <a:blip r:embed="rId3">
              <a:extLst>
                <a:ext uri="{28A0092B-C50C-407E-A947-70E740481C1C}">
                  <a14:useLocalDpi xmlns:a14="http://schemas.microsoft.com/office/drawing/2010/main" val="0"/>
                </a:ext>
              </a:extLst>
            </a:blip>
            <a:srcRect/>
            <a:stretch>
              <a:fillRect l="-55842" t="-619" r="-19608" b="178"/>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spTree>
    <p:extLst>
      <p:ext uri="{BB962C8B-B14F-4D97-AF65-F5344CB8AC3E}">
        <p14:creationId xmlns:p14="http://schemas.microsoft.com/office/powerpoint/2010/main" val="28204090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ext Slide —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BFEE0-F827-6427-7A95-074436BE6BBD}"/>
              </a:ext>
            </a:extLst>
          </p:cNvPr>
          <p:cNvSpPr>
            <a:spLocks/>
          </p:cNvSpPr>
          <p:nvPr userDrawn="1"/>
        </p:nvSpPr>
        <p:spPr>
          <a:xfrm>
            <a:off x="-2380" y="1425"/>
            <a:ext cx="24384003" cy="12084558"/>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3041626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ext Slide —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BFEE0-F827-6427-7A95-074436BE6BBD}"/>
              </a:ext>
            </a:extLst>
          </p:cNvPr>
          <p:cNvSpPr>
            <a:spLocks/>
          </p:cNvSpPr>
          <p:nvPr userDrawn="1"/>
        </p:nvSpPr>
        <p:spPr>
          <a:xfrm>
            <a:off x="-2380" y="1425"/>
            <a:ext cx="24384003" cy="12084558"/>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408730598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824021-D1B8-274E-01DE-6DCB31727DA6}"/>
              </a:ext>
            </a:extLst>
          </p:cNvPr>
          <p:cNvSpPr>
            <a:spLocks/>
          </p:cNvSpPr>
          <p:nvPr userDrawn="1"/>
        </p:nvSpPr>
        <p:spPr>
          <a:xfrm>
            <a:off x="-19878" y="0"/>
            <a:ext cx="24383209" cy="120845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423099082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824021-D1B8-274E-01DE-6DCB31727DA6}"/>
              </a:ext>
            </a:extLst>
          </p:cNvPr>
          <p:cNvSpPr>
            <a:spLocks/>
          </p:cNvSpPr>
          <p:nvPr userDrawn="1"/>
        </p:nvSpPr>
        <p:spPr>
          <a:xfrm>
            <a:off x="-19878" y="0"/>
            <a:ext cx="24383209" cy="120845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45009910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3022396"/>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3" name="Text Placeholder 7">
            <a:extLst>
              <a:ext uri="{FF2B5EF4-FFF2-40B4-BE49-F238E27FC236}">
                <a16:creationId xmlns:a16="http://schemas.microsoft.com/office/drawing/2014/main" id="{61F91B25-B1F8-CEAF-E126-E2C97EE6E780}"/>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4" name="Text Placeholder 7">
            <a:extLst>
              <a:ext uri="{FF2B5EF4-FFF2-40B4-BE49-F238E27FC236}">
                <a16:creationId xmlns:a16="http://schemas.microsoft.com/office/drawing/2014/main" id="{606B5672-BF8A-2E27-80EC-8DE19A1551EA}"/>
              </a:ext>
            </a:extLst>
          </p:cNvPr>
          <p:cNvSpPr>
            <a:spLocks noGrp="1"/>
          </p:cNvSpPr>
          <p:nvPr>
            <p:ph type="body" sz="quarter" idx="17"/>
          </p:nvPr>
        </p:nvSpPr>
        <p:spPr>
          <a:xfrm>
            <a:off x="12547147" y="7781903"/>
            <a:ext cx="11070093" cy="4105296"/>
          </a:xfrm>
        </p:spPr>
        <p:txBody>
          <a:bodyPr>
            <a:normAutofit/>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427246345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3022396"/>
          </a:xfrm>
        </p:spPr>
        <p:txBody>
          <a:bodyPr>
            <a:normAutofit/>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3" name="Text Placeholder 7">
            <a:extLst>
              <a:ext uri="{FF2B5EF4-FFF2-40B4-BE49-F238E27FC236}">
                <a16:creationId xmlns:a16="http://schemas.microsoft.com/office/drawing/2014/main" id="{61F91B25-B1F8-CEAF-E126-E2C97EE6E780}"/>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4" name="Text Placeholder 7">
            <a:extLst>
              <a:ext uri="{FF2B5EF4-FFF2-40B4-BE49-F238E27FC236}">
                <a16:creationId xmlns:a16="http://schemas.microsoft.com/office/drawing/2014/main" id="{606B5672-BF8A-2E27-80EC-8DE19A1551EA}"/>
              </a:ext>
            </a:extLst>
          </p:cNvPr>
          <p:cNvSpPr>
            <a:spLocks noGrp="1"/>
          </p:cNvSpPr>
          <p:nvPr>
            <p:ph type="body" sz="quarter" idx="17"/>
          </p:nvPr>
        </p:nvSpPr>
        <p:spPr>
          <a:xfrm>
            <a:off x="12547147" y="7781903"/>
            <a:ext cx="11070093" cy="4105296"/>
          </a:xfrm>
        </p:spPr>
        <p:txBody>
          <a:bodyPr>
            <a:normAutofit/>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255915247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ext Slide — 0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5C43E97-32E9-FC42-AE0F-D4761FD2E27F}"/>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8196917" cy="13665543"/>
          </a:xfrm>
          <a:prstGeom prst="rect">
            <a:avLst/>
          </a:prstGeom>
        </p:spPr>
        <p:txBody>
          <a:bodyPr/>
          <a:lstStyle/>
          <a:p>
            <a:r>
              <a:rPr lang="en-US"/>
              <a:t>Click icon to add picture</a:t>
            </a:r>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7054045" y="2336520"/>
            <a:ext cx="6571130" cy="5048140"/>
          </a:xfrm>
        </p:spPr>
        <p:txBody>
          <a:bodyPr>
            <a:normAutofit/>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7070387" y="7781903"/>
            <a:ext cx="6554788" cy="3648098"/>
          </a:xfrm>
        </p:spPr>
        <p:txBody>
          <a:bodyPr>
            <a:normAutofit/>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55790057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sp>
        <p:nvSpPr>
          <p:cNvPr id="21" name="Picture Placeholder 4">
            <a:extLst>
              <a:ext uri="{FF2B5EF4-FFF2-40B4-BE49-F238E27FC236}">
                <a16:creationId xmlns:a16="http://schemas.microsoft.com/office/drawing/2014/main" id="{CB347CFB-675D-1BC4-3A1D-C6D7B4B04A6A}"/>
              </a:ext>
            </a:extLst>
          </p:cNvPr>
          <p:cNvSpPr>
            <a:spLocks noGrp="1"/>
          </p:cNvSpPr>
          <p:nvPr>
            <p:ph type="pic" sz="quarter" idx="21"/>
          </p:nvPr>
        </p:nvSpPr>
        <p:spPr>
          <a:xfrm>
            <a:off x="7987552" y="50449"/>
            <a:ext cx="16399623" cy="13665543"/>
          </a:xfrm>
          <a:prstGeom prst="rect">
            <a:avLst/>
          </a:prstGeom>
        </p:spPr>
        <p:txBody>
          <a:bodyPr/>
          <a:lstStyle/>
          <a:p>
            <a:r>
              <a:rPr lang="en-US" dirty="0"/>
              <a:t>Click icon to add picture</a:t>
            </a:r>
          </a:p>
        </p:txBody>
      </p:sp>
      <p:sp>
        <p:nvSpPr>
          <p:cNvPr id="22" name="Title 1">
            <a:extLst>
              <a:ext uri="{FF2B5EF4-FFF2-40B4-BE49-F238E27FC236}">
                <a16:creationId xmlns:a16="http://schemas.microsoft.com/office/drawing/2014/main" id="{9387529C-1125-25B9-ADB4-4A4C2B0B4975}"/>
              </a:ext>
            </a:extLst>
          </p:cNvPr>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23" name="Slide Number Placeholder 6">
            <a:extLst>
              <a:ext uri="{FF2B5EF4-FFF2-40B4-BE49-F238E27FC236}">
                <a16:creationId xmlns:a16="http://schemas.microsoft.com/office/drawing/2014/main" id="{910A27B8-FDC1-5707-BB5F-B394DC9CEA51}"/>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24" name="Picture 23">
            <a:extLst>
              <a:ext uri="{FF2B5EF4-FFF2-40B4-BE49-F238E27FC236}">
                <a16:creationId xmlns:a16="http://schemas.microsoft.com/office/drawing/2014/main" id="{9F55C229-439C-4AEE-8CC9-64B3C6385DD9}"/>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14666494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333FEA-B8B0-2898-C1B2-CEA6936DA8B7}"/>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4" name="Title 1">
            <a:extLst>
              <a:ext uri="{FF2B5EF4-FFF2-40B4-BE49-F238E27FC236}">
                <a16:creationId xmlns:a16="http://schemas.microsoft.com/office/drawing/2014/main" id="{7A9D6B85-87C2-738A-1D5D-09CE88ADDB45}"/>
              </a:ext>
            </a:extLst>
          </p:cNvPr>
          <p:cNvSpPr>
            <a:spLocks noGrp="1"/>
          </p:cNvSpPr>
          <p:nvPr>
            <p:ph type="ctrTitle"/>
          </p:nvPr>
        </p:nvSpPr>
        <p:spPr>
          <a:xfrm>
            <a:off x="762000" y="2303487"/>
            <a:ext cx="14666258" cy="2420913"/>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6" name="Slide Number Placeholder 6">
            <a:extLst>
              <a:ext uri="{FF2B5EF4-FFF2-40B4-BE49-F238E27FC236}">
                <a16:creationId xmlns:a16="http://schemas.microsoft.com/office/drawing/2014/main" id="{35B4514D-3775-71A4-EC38-3AC8FC6A13F1}"/>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8" name="Picture 7">
            <a:extLst>
              <a:ext uri="{FF2B5EF4-FFF2-40B4-BE49-F238E27FC236}">
                <a16:creationId xmlns:a16="http://schemas.microsoft.com/office/drawing/2014/main" id="{16D56703-5054-61EA-3A3D-B2B449A819CB}"/>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9" name="Picture Placeholder 4">
            <a:extLst>
              <a:ext uri="{FF2B5EF4-FFF2-40B4-BE49-F238E27FC236}">
                <a16:creationId xmlns:a16="http://schemas.microsoft.com/office/drawing/2014/main" id="{FB6E1536-4DDE-7673-86E3-CFFDF87569E5}"/>
              </a:ext>
            </a:extLst>
          </p:cNvPr>
          <p:cNvSpPr>
            <a:spLocks noGrp="1"/>
          </p:cNvSpPr>
          <p:nvPr>
            <p:ph type="pic" sz="quarter" idx="21"/>
          </p:nvPr>
        </p:nvSpPr>
        <p:spPr>
          <a:xfrm>
            <a:off x="762001" y="5181600"/>
            <a:ext cx="16155986" cy="6248401"/>
          </a:xfrm>
          <a:prstGeom prst="rect">
            <a:avLst/>
          </a:prstGeom>
        </p:spPr>
        <p:txBody>
          <a:bodyPr/>
          <a:lstStyle/>
          <a:p>
            <a:r>
              <a:rPr lang="en-US" dirty="0"/>
              <a:t>Click icon to add picture</a:t>
            </a:r>
          </a:p>
        </p:txBody>
      </p:sp>
      <p:sp>
        <p:nvSpPr>
          <p:cNvPr id="10" name="Text Placeholder 7">
            <a:extLst>
              <a:ext uri="{FF2B5EF4-FFF2-40B4-BE49-F238E27FC236}">
                <a16:creationId xmlns:a16="http://schemas.microsoft.com/office/drawing/2014/main" id="{28E0885D-09B5-93AF-6231-87D2C8CBD794}"/>
              </a:ext>
            </a:extLst>
          </p:cNvPr>
          <p:cNvSpPr>
            <a:spLocks noGrp="1"/>
          </p:cNvSpPr>
          <p:nvPr>
            <p:ph type="body" sz="quarter" idx="15"/>
          </p:nvPr>
        </p:nvSpPr>
        <p:spPr>
          <a:xfrm>
            <a:off x="17565687" y="5172193"/>
            <a:ext cx="5945188" cy="6257808"/>
          </a:xfrm>
        </p:spPr>
        <p:txBody>
          <a:bodyPr>
            <a:normAutofit/>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561D1-1F80-5EC5-9A1E-70F310F483DC}"/>
              </a:ext>
            </a:extLst>
          </p:cNvPr>
          <p:cNvSpPr/>
          <p:nvPr userDrawn="1"/>
        </p:nvSpPr>
        <p:spPr>
          <a:xfrm>
            <a:off x="0" y="6858000"/>
            <a:ext cx="24387176" cy="6858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7"/>
            <a:ext cx="6249987" cy="37925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ext Placeholder 7">
            <a:extLst>
              <a:ext uri="{FF2B5EF4-FFF2-40B4-BE49-F238E27FC236}">
                <a16:creationId xmlns:a16="http://schemas.microsoft.com/office/drawing/2014/main" id="{DE6818B6-BA21-9750-4416-111C943CE5B6}"/>
              </a:ext>
            </a:extLst>
          </p:cNvPr>
          <p:cNvSpPr>
            <a:spLocks noGrp="1"/>
          </p:cNvSpPr>
          <p:nvPr>
            <p:ph type="body" sz="quarter" idx="15"/>
          </p:nvPr>
        </p:nvSpPr>
        <p:spPr>
          <a:xfrm>
            <a:off x="762000" y="7467592"/>
            <a:ext cx="6249987" cy="4625940"/>
          </a:xfrm>
        </p:spPr>
        <p:txBody>
          <a:bodyPr>
            <a:normAutofit/>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16399623" cy="13665543"/>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144428298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3">
                    <a:lumMod val="60000"/>
                    <a:lumOff val="40000"/>
                  </a:schemeClr>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pic>
        <p:nvPicPr>
          <p:cNvPr id="4" name="Picture 3" descr="A group of children raising their hands&#10;&#10;Description automatically generated with low confidence">
            <a:extLst>
              <a:ext uri="{FF2B5EF4-FFF2-40B4-BE49-F238E27FC236}">
                <a16:creationId xmlns:a16="http://schemas.microsoft.com/office/drawing/2014/main" id="{BEAFF957-5472-5864-650F-EE4CF3E3B798}"/>
              </a:ext>
            </a:extLst>
          </p:cNvPr>
          <p:cNvPicPr>
            <a:picLocks noChangeAspect="1"/>
          </p:cNvPicPr>
          <p:nvPr userDrawn="1"/>
        </p:nvPicPr>
        <p:blipFill rotWithShape="1">
          <a:blip r:embed="rId3"/>
          <a:srcRect l="31496"/>
          <a:stretch/>
        </p:blipFill>
        <p:spPr>
          <a:xfrm flipH="1">
            <a:off x="15915947" y="4243175"/>
            <a:ext cx="8492010" cy="7966757"/>
          </a:xfrm>
          <a:prstGeom prst="rect">
            <a:avLst/>
          </a:prstGeom>
        </p:spPr>
      </p:pic>
    </p:spTree>
    <p:extLst>
      <p:ext uri="{BB962C8B-B14F-4D97-AF65-F5344CB8AC3E}">
        <p14:creationId xmlns:p14="http://schemas.microsoft.com/office/powerpoint/2010/main" val="133742053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Tree>
    <p:extLst>
      <p:ext uri="{BB962C8B-B14F-4D97-AF65-F5344CB8AC3E}">
        <p14:creationId xmlns:p14="http://schemas.microsoft.com/office/powerpoint/2010/main" val="35642403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pic>
        <p:nvPicPr>
          <p:cNvPr id="3" name="Picture 2">
            <a:extLst>
              <a:ext uri="{FF2B5EF4-FFF2-40B4-BE49-F238E27FC236}">
                <a16:creationId xmlns:a16="http://schemas.microsoft.com/office/drawing/2014/main" id="{35305F9C-B963-8046-51B4-930DAD1492B5}"/>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100286438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3" name="Title 1">
            <a:extLst>
              <a:ext uri="{FF2B5EF4-FFF2-40B4-BE49-F238E27FC236}">
                <a16:creationId xmlns:a16="http://schemas.microsoft.com/office/drawing/2014/main" id="{3476D298-A8AE-BC7D-90D8-9090DF8D90F5}"/>
              </a:ext>
            </a:extLst>
          </p:cNvPr>
          <p:cNvSpPr>
            <a:spLocks noGrp="1"/>
          </p:cNvSpPr>
          <p:nvPr>
            <p:ph type="ctrTitle"/>
          </p:nvPr>
        </p:nvSpPr>
        <p:spPr>
          <a:xfrm>
            <a:off x="757241" y="1143000"/>
            <a:ext cx="11082787"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4" name="Text Placeholder 7">
            <a:extLst>
              <a:ext uri="{FF2B5EF4-FFF2-40B4-BE49-F238E27FC236}">
                <a16:creationId xmlns:a16="http://schemas.microsoft.com/office/drawing/2014/main" id="{8830FB2C-1CA8-22E7-7D9F-4985B96D2678}"/>
              </a:ext>
            </a:extLst>
          </p:cNvPr>
          <p:cNvSpPr>
            <a:spLocks noGrp="1"/>
          </p:cNvSpPr>
          <p:nvPr>
            <p:ph type="body" sz="quarter" idx="14"/>
          </p:nvPr>
        </p:nvSpPr>
        <p:spPr>
          <a:xfrm>
            <a:off x="769935" y="4191000"/>
            <a:ext cx="11082787" cy="3022396"/>
          </a:xfrm>
        </p:spPr>
        <p:txBody>
          <a:bodyPr>
            <a:normAutofit/>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6" name="Text Placeholder 7">
            <a:extLst>
              <a:ext uri="{FF2B5EF4-FFF2-40B4-BE49-F238E27FC236}">
                <a16:creationId xmlns:a16="http://schemas.microsoft.com/office/drawing/2014/main" id="{C049170A-845A-081F-347D-1B78FAA52B86}"/>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8" name="Picture Placeholder 4">
            <a:extLst>
              <a:ext uri="{FF2B5EF4-FFF2-40B4-BE49-F238E27FC236}">
                <a16:creationId xmlns:a16="http://schemas.microsoft.com/office/drawing/2014/main" id="{BBDFF0F2-E785-A1C0-BA91-9C871CDD1BF2}"/>
              </a:ext>
            </a:extLst>
          </p:cNvPr>
          <p:cNvSpPr>
            <a:spLocks noGrp="1"/>
          </p:cNvSpPr>
          <p:nvPr>
            <p:ph type="pic" sz="quarter" idx="21"/>
          </p:nvPr>
        </p:nvSpPr>
        <p:spPr>
          <a:xfrm>
            <a:off x="12513627" y="1178859"/>
            <a:ext cx="11082787" cy="10708341"/>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65763683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userDrawn="1">
          <p15:clr>
            <a:srgbClr val="FBAE40"/>
          </p15:clr>
        </p15:guide>
        <p15:guide id="11" pos="7921"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53699" y="3124175"/>
            <a:ext cx="11058889" cy="4648213"/>
          </a:xfrm>
          <a:prstGeom prst="rect">
            <a:avLst/>
          </a:prstGeom>
        </p:spPr>
        <p:txBody>
          <a:bodyPr/>
          <a:lstStyle>
            <a:lvl1pPr>
              <a:defRPr>
                <a:latin typeface="Georgia" panose="02040502050405020303" pitchFamily="18" charset="0"/>
              </a:defRPr>
            </a:lvl1pPr>
          </a:lstStyle>
          <a:p>
            <a:r>
              <a:rPr lang="en-US" dirty="0"/>
              <a:t>Click icon to add picture</a:t>
            </a:r>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1024364" cy="4648213"/>
          </a:xfrm>
          <a:prstGeom prst="rect">
            <a:avLst/>
          </a:prstGeom>
        </p:spPr>
        <p:txBody>
          <a:bodyPr/>
          <a:lstStyle>
            <a:lvl1pPr>
              <a:defRPr>
                <a:latin typeface="Georgia" panose="02040502050405020303" pitchFamily="18" charset="0"/>
              </a:defRPr>
            </a:lvl1pPr>
          </a:lstStyle>
          <a:p>
            <a:r>
              <a:rPr lang="en-US" dirty="0"/>
              <a:t>Click icon to add picture</a:t>
            </a:r>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753699" y="8531537"/>
            <a:ext cx="11073635" cy="335566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1073634" cy="335566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3BC51A1-C474-EFF3-3BAD-0A2AD0EC6129}"/>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69936" y="3124175"/>
            <a:ext cx="7004052" cy="4648213"/>
          </a:xfrm>
          <a:prstGeom prst="rect">
            <a:avLst/>
          </a:prstGeom>
        </p:spPr>
        <p:txBody>
          <a:bodyPr/>
          <a:lstStyle/>
          <a:p>
            <a:r>
              <a:rPr lang="en-US" dirty="0"/>
              <a:t>Click icon to add picture</a:t>
            </a:r>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420893" y="3124175"/>
            <a:ext cx="7545388" cy="4648213"/>
          </a:xfrm>
          <a:prstGeom prst="rect">
            <a:avLst/>
          </a:prstGeom>
        </p:spPr>
        <p:txBody>
          <a:bodyPr/>
          <a:lstStyle/>
          <a:p>
            <a:r>
              <a:rPr lang="en-US"/>
              <a:t>Click icon to add picture</a:t>
            </a:r>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613186" y="3124175"/>
            <a:ext cx="7004053" cy="4648213"/>
          </a:xfrm>
          <a:prstGeom prst="rect">
            <a:avLst/>
          </a:prstGeom>
        </p:spPr>
        <p:txBody>
          <a:bodyPr/>
          <a:lstStyle/>
          <a:p>
            <a:r>
              <a:rPr lang="en-US"/>
              <a:t>Click icon to add picture</a:t>
            </a:r>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757241" y="8531537"/>
            <a:ext cx="7016747" cy="3391057"/>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420893" y="8531537"/>
            <a:ext cx="7545388" cy="3391057"/>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613185" y="8531537"/>
            <a:ext cx="7011989" cy="3391057"/>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3056FF4E-E21E-9A04-D080-3428023C28EC}"/>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userDrawn="1">
          <p15:clr>
            <a:srgbClr val="FBAE40"/>
          </p15:clr>
        </p15:guide>
        <p15:guide id="13" pos="5521" userDrawn="1">
          <p15:clr>
            <a:srgbClr val="FBAE40"/>
          </p15:clr>
        </p15:guide>
        <p15:guide id="14" pos="9841" userDrawn="1">
          <p15:clr>
            <a:srgbClr val="FBAE40"/>
          </p15:clr>
        </p15:guide>
        <p15:guide id="15" pos="10321"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769935" y="3143738"/>
            <a:ext cx="10667999" cy="8743462"/>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193587" y="3121326"/>
            <a:ext cx="11423653" cy="8765874"/>
          </a:xfrm>
        </p:spPr>
        <p:txBody>
          <a:bodyPr>
            <a:normAutofit/>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F501CE32-262C-40F3-C542-651E57BCB5D8}"/>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28230933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able Placeholder 3">
            <a:extLst>
              <a:ext uri="{FF2B5EF4-FFF2-40B4-BE49-F238E27FC236}">
                <a16:creationId xmlns:a16="http://schemas.microsoft.com/office/drawing/2014/main" id="{AAF67DF0-5C39-6A88-D334-4C957DDF1EEF}"/>
              </a:ext>
            </a:extLst>
          </p:cNvPr>
          <p:cNvSpPr>
            <a:spLocks noGrp="1"/>
          </p:cNvSpPr>
          <p:nvPr>
            <p:ph type="tbl" sz="quarter" idx="15"/>
          </p:nvPr>
        </p:nvSpPr>
        <p:spPr>
          <a:xfrm>
            <a:off x="757237" y="4191000"/>
            <a:ext cx="22867934" cy="7731592"/>
          </a:xfrm>
        </p:spPr>
        <p:txBody>
          <a:bodyPr/>
          <a:lstStyle/>
          <a:p>
            <a:endParaRPr lang="en-US" dirty="0"/>
          </a:p>
        </p:txBody>
      </p:sp>
    </p:spTree>
    <p:extLst>
      <p:ext uri="{BB962C8B-B14F-4D97-AF65-F5344CB8AC3E}">
        <p14:creationId xmlns:p14="http://schemas.microsoft.com/office/powerpoint/2010/main" val="292651811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249253813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userDrawn="1">
          <p15:clr>
            <a:srgbClr val="FBAE40"/>
          </p15:clr>
        </p15:guide>
        <p15:guide id="12" pos="7921" userDrawn="1">
          <p15:clr>
            <a:srgbClr val="FBAE40"/>
          </p15:clr>
        </p15:guide>
        <p15:guide id="13" pos="5521" userDrawn="1">
          <p15:clr>
            <a:srgbClr val="FBAE40"/>
          </p15:clr>
        </p15:guide>
        <p15:guide id="14" pos="5041" userDrawn="1">
          <p15:clr>
            <a:srgbClr val="FBAE40"/>
          </p15:clr>
        </p15:guide>
        <p15:guide id="15" pos="9841" userDrawn="1">
          <p15:clr>
            <a:srgbClr val="FBAE40"/>
          </p15:clr>
        </p15:guide>
        <p15:guide id="16" pos="1032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586" y="3152752"/>
            <a:ext cx="22098002" cy="3860491"/>
          </a:xfr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586" y="7781903"/>
            <a:ext cx="10682748" cy="3648098"/>
          </a:xfr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4586" y="7781903"/>
            <a:ext cx="10682748" cy="3648098"/>
          </a:xfr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p:txBody>
      </p:sp>
    </p:spTree>
    <p:extLst>
      <p:ext uri="{BB962C8B-B14F-4D97-AF65-F5344CB8AC3E}">
        <p14:creationId xmlns:p14="http://schemas.microsoft.com/office/powerpoint/2010/main" val="194552947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pic>
        <p:nvPicPr>
          <p:cNvPr id="7" name="Picture 6" descr="A picture containing sky, athletic game, sport&#10;&#10;Description automatically generated">
            <a:extLst>
              <a:ext uri="{FF2B5EF4-FFF2-40B4-BE49-F238E27FC236}">
                <a16:creationId xmlns:a16="http://schemas.microsoft.com/office/drawing/2014/main" id="{2D5F87A0-DE95-41E6-7D3D-85F295A73030}"/>
              </a:ext>
            </a:extLst>
          </p:cNvPr>
          <p:cNvPicPr>
            <a:picLocks noChangeAspect="1"/>
          </p:cNvPicPr>
          <p:nvPr userDrawn="1"/>
        </p:nvPicPr>
        <p:blipFill rotWithShape="1">
          <a:blip r:embed="rId3"/>
          <a:srcRect l="24426" r="17732"/>
          <a:stretch/>
        </p:blipFill>
        <p:spPr>
          <a:xfrm>
            <a:off x="14703936" y="2586060"/>
            <a:ext cx="9704022" cy="7044342"/>
          </a:xfrm>
          <a:prstGeom prst="rect">
            <a:avLst/>
          </a:prstGeom>
        </p:spPr>
      </p:pic>
    </p:spTree>
    <p:extLst>
      <p:ext uri="{BB962C8B-B14F-4D97-AF65-F5344CB8AC3E}">
        <p14:creationId xmlns:p14="http://schemas.microsoft.com/office/powerpoint/2010/main" val="113541919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rgbClr val="00843D"/>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pic>
        <p:nvPicPr>
          <p:cNvPr id="2" name="Picture 1" descr="A group of children smiling&#10;&#10;Description automatically generated with medium confidence">
            <a:extLst>
              <a:ext uri="{FF2B5EF4-FFF2-40B4-BE49-F238E27FC236}">
                <a16:creationId xmlns:a16="http://schemas.microsoft.com/office/drawing/2014/main" id="{6BB5E5CC-9CAB-4344-55D4-E8BC2E93137D}"/>
              </a:ext>
            </a:extLst>
          </p:cNvPr>
          <p:cNvPicPr>
            <a:picLocks noChangeAspect="1"/>
          </p:cNvPicPr>
          <p:nvPr userDrawn="1"/>
        </p:nvPicPr>
        <p:blipFill rotWithShape="1">
          <a:blip r:embed="rId3"/>
          <a:srcRect r="36285"/>
          <a:stretch/>
        </p:blipFill>
        <p:spPr>
          <a:xfrm>
            <a:off x="15020312" y="1667915"/>
            <a:ext cx="7654051" cy="10542018"/>
          </a:xfrm>
          <a:prstGeom prst="rect">
            <a:avLst/>
          </a:prstGeom>
        </p:spPr>
      </p:pic>
    </p:spTree>
    <p:extLst>
      <p:ext uri="{BB962C8B-B14F-4D97-AF65-F5344CB8AC3E}">
        <p14:creationId xmlns:p14="http://schemas.microsoft.com/office/powerpoint/2010/main" val="49751501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bg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lumMod val="75000"/>
                    <a:lumOff val="25000"/>
                  </a:schemeClr>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pic>
        <p:nvPicPr>
          <p:cNvPr id="7" name="Picture 6" descr="Background pattern&#10;&#10;Description automatically generated">
            <a:extLst>
              <a:ext uri="{FF2B5EF4-FFF2-40B4-BE49-F238E27FC236}">
                <a16:creationId xmlns:a16="http://schemas.microsoft.com/office/drawing/2014/main" id="{DF1A616C-36F9-6ED6-036E-E890949404BC}"/>
              </a:ext>
            </a:extLst>
          </p:cNvPr>
          <p:cNvPicPr>
            <a:picLocks noChangeAspect="1"/>
          </p:cNvPicPr>
          <p:nvPr userDrawn="1"/>
        </p:nvPicPr>
        <p:blipFill rotWithShape="1">
          <a:blip r:embed="rId3"/>
          <a:srcRect l="45100" r="9361"/>
          <a:stretch/>
        </p:blipFill>
        <p:spPr>
          <a:xfrm>
            <a:off x="16055345" y="2850"/>
            <a:ext cx="8331830" cy="12189150"/>
          </a:xfrm>
          <a:prstGeom prst="rect">
            <a:avLst/>
          </a:prstGeom>
        </p:spPr>
      </p:pic>
    </p:spTree>
    <p:extLst>
      <p:ext uri="{BB962C8B-B14F-4D97-AF65-F5344CB8AC3E}">
        <p14:creationId xmlns:p14="http://schemas.microsoft.com/office/powerpoint/2010/main" val="357557370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3">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NATIONAL CENTER FOR (YOUR NAME HERE)</a:t>
            </a:r>
          </a:p>
        </p:txBody>
      </p:sp>
      <p:sp>
        <p:nvSpPr>
          <p:cNvPr id="2" name="Rectangle 3">
            <a:extLst>
              <a:ext uri="{FF2B5EF4-FFF2-40B4-BE49-F238E27FC236}">
                <a16:creationId xmlns:a16="http://schemas.microsoft.com/office/drawing/2014/main" id="{46B0B253-0F79-E89D-463B-7698C0B1C234}"/>
              </a:ext>
            </a:extLst>
          </p:cNvPr>
          <p:cNvSpPr/>
          <p:nvPr userDrawn="1"/>
        </p:nvSpPr>
        <p:spPr>
          <a:xfrm>
            <a:off x="14134122" y="765199"/>
            <a:ext cx="10253053" cy="11444733"/>
          </a:xfrm>
          <a:custGeom>
            <a:avLst/>
            <a:gdLst>
              <a:gd name="connsiteX0" fmla="*/ 0 w 10569575"/>
              <a:gd name="connsiteY0" fmla="*/ 0 h 11427149"/>
              <a:gd name="connsiteX1" fmla="*/ 10569575 w 10569575"/>
              <a:gd name="connsiteY1" fmla="*/ 0 h 11427149"/>
              <a:gd name="connsiteX2" fmla="*/ 10569575 w 10569575"/>
              <a:gd name="connsiteY2" fmla="*/ 11427149 h 11427149"/>
              <a:gd name="connsiteX3" fmla="*/ 0 w 10569575"/>
              <a:gd name="connsiteY3" fmla="*/ 11427149 h 11427149"/>
              <a:gd name="connsiteX4" fmla="*/ 0 w 10569575"/>
              <a:gd name="connsiteY4" fmla="*/ 0 h 11427149"/>
              <a:gd name="connsiteX0" fmla="*/ 0 w 10569575"/>
              <a:gd name="connsiteY0" fmla="*/ 0 h 11427149"/>
              <a:gd name="connsiteX1" fmla="*/ 10569575 w 10569575"/>
              <a:gd name="connsiteY1" fmla="*/ 2180492 h 11427149"/>
              <a:gd name="connsiteX2" fmla="*/ 10569575 w 10569575"/>
              <a:gd name="connsiteY2" fmla="*/ 11427149 h 11427149"/>
              <a:gd name="connsiteX3" fmla="*/ 0 w 10569575"/>
              <a:gd name="connsiteY3" fmla="*/ 11427149 h 11427149"/>
              <a:gd name="connsiteX4" fmla="*/ 0 w 10569575"/>
              <a:gd name="connsiteY4" fmla="*/ 0 h 11427149"/>
              <a:gd name="connsiteX0" fmla="*/ 5117123 w 10569575"/>
              <a:gd name="connsiteY0" fmla="*/ 0 h 11444733"/>
              <a:gd name="connsiteX1" fmla="*/ 10569575 w 10569575"/>
              <a:gd name="connsiteY1" fmla="*/ 2198076 h 11444733"/>
              <a:gd name="connsiteX2" fmla="*/ 10569575 w 10569575"/>
              <a:gd name="connsiteY2" fmla="*/ 11444733 h 11444733"/>
              <a:gd name="connsiteX3" fmla="*/ 0 w 10569575"/>
              <a:gd name="connsiteY3" fmla="*/ 11444733 h 11444733"/>
              <a:gd name="connsiteX4" fmla="*/ 5117123 w 10569575"/>
              <a:gd name="connsiteY4" fmla="*/ 0 h 11444733"/>
              <a:gd name="connsiteX0" fmla="*/ 4783016 w 10235468"/>
              <a:gd name="connsiteY0" fmla="*/ 0 h 11444733"/>
              <a:gd name="connsiteX1" fmla="*/ 10235468 w 10235468"/>
              <a:gd name="connsiteY1" fmla="*/ 2198076 h 11444733"/>
              <a:gd name="connsiteX2" fmla="*/ 10235468 w 10235468"/>
              <a:gd name="connsiteY2" fmla="*/ 11444733 h 11444733"/>
              <a:gd name="connsiteX3" fmla="*/ 0 w 10235468"/>
              <a:gd name="connsiteY3" fmla="*/ 11444733 h 11444733"/>
              <a:gd name="connsiteX4" fmla="*/ 4783016 w 10235468"/>
              <a:gd name="connsiteY4" fmla="*/ 0 h 11444733"/>
              <a:gd name="connsiteX0" fmla="*/ 4783016 w 10253053"/>
              <a:gd name="connsiteY0" fmla="*/ 0 h 11444733"/>
              <a:gd name="connsiteX1" fmla="*/ 10253053 w 10253053"/>
              <a:gd name="connsiteY1" fmla="*/ 2250830 h 11444733"/>
              <a:gd name="connsiteX2" fmla="*/ 10235468 w 10253053"/>
              <a:gd name="connsiteY2" fmla="*/ 11444733 h 11444733"/>
              <a:gd name="connsiteX3" fmla="*/ 0 w 10253053"/>
              <a:gd name="connsiteY3" fmla="*/ 11444733 h 11444733"/>
              <a:gd name="connsiteX4" fmla="*/ 4783016 w 10253053"/>
              <a:gd name="connsiteY4" fmla="*/ 0 h 11444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3053" h="11444733">
                <a:moveTo>
                  <a:pt x="4783016" y="0"/>
                </a:moveTo>
                <a:lnTo>
                  <a:pt x="10253053" y="2250830"/>
                </a:lnTo>
                <a:cubicBezTo>
                  <a:pt x="10247191" y="5315464"/>
                  <a:pt x="10241330" y="8380099"/>
                  <a:pt x="10235468" y="11444733"/>
                </a:cubicBezTo>
                <a:lnTo>
                  <a:pt x="0" y="11444733"/>
                </a:lnTo>
                <a:lnTo>
                  <a:pt x="4783016" y="0"/>
                </a:lnTo>
                <a:close/>
              </a:path>
            </a:pathLst>
          </a:custGeom>
          <a:blipFill dpi="0" rotWithShape="1">
            <a:blip r:embed="rId3">
              <a:extLst>
                <a:ext uri="{28A0092B-C50C-407E-A947-70E740481C1C}">
                  <a14:useLocalDpi xmlns:a14="http://schemas.microsoft.com/office/drawing/2010/main" val="0"/>
                </a:ext>
              </a:extLst>
            </a:blip>
            <a:srcRect/>
            <a:stretch>
              <a:fillRect l="-24862" t="-329" r="-74060" b="87"/>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641956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dirty="0">
              <a:ln>
                <a:noFill/>
              </a:ln>
              <a:solidFill>
                <a:schemeClr val="tx1"/>
              </a:solidFill>
              <a:effectLst/>
            </a:endParaRPr>
          </a:p>
        </p:txBody>
      </p:sp>
      <p:pic>
        <p:nvPicPr>
          <p:cNvPr id="3" name="Picture 2">
            <a:extLst>
              <a:ext uri="{FF2B5EF4-FFF2-40B4-BE49-F238E27FC236}">
                <a16:creationId xmlns:a16="http://schemas.microsoft.com/office/drawing/2014/main" id="{B197E998-74FC-4059-74AA-0EDF13ABE41E}"/>
              </a:ext>
            </a:extLst>
          </p:cNvPr>
          <p:cNvPicPr>
            <a:picLocks noChangeAspect="1"/>
          </p:cNvPicPr>
          <p:nvPr userDrawn="1"/>
        </p:nvPicPr>
        <p:blipFill rotWithShape="1">
          <a:blip r:embed="rId2">
            <a:alphaModFix amt="35000"/>
          </a:blip>
          <a:srcRect b="20109"/>
          <a:stretch/>
        </p:blipFill>
        <p:spPr>
          <a:xfrm>
            <a:off x="761999" y="762001"/>
            <a:ext cx="11431587" cy="11427150"/>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47192612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3429000"/>
            <a:ext cx="13785852" cy="6409345"/>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37484572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22378234" y="12586391"/>
            <a:ext cx="1246941" cy="732365"/>
          </a:xfrm>
          <a:prstGeom prst="rect">
            <a:avLst/>
          </a:prstGeom>
        </p:spPr>
        <p:txBody>
          <a:bodyPr vert="horz" lIns="91440" tIns="45720" rIns="91440" bIns="45720" rtlCol="0" anchor="ctr"/>
          <a:lstStyle>
            <a:lvl1pPr algn="r">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stStyle>
          <a:p>
            <a:fld id="{BA8CF1B3-96A0-D24B-B5C9-B5B93FF4523E}" type="slidenum">
              <a:rPr lang="uk-UA" smtClean="0"/>
              <a:pPr/>
              <a:t>‹#›</a:t>
            </a:fld>
            <a:endParaRPr lang="uk-UA" dirty="0"/>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839787" y="3124200"/>
            <a:ext cx="22765279" cy="7924800"/>
          </a:xfrm>
          <a:prstGeom prst="rect">
            <a:avLst/>
          </a:prstGeom>
        </p:spPr>
        <p:txBody>
          <a:bodyPr vert="horz" lIns="0" tIns="0" rIns="0" bIns="0" rtlCol="0">
            <a:normAutofit/>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marL="0" lvl="0" indent="-285750" algn="l" defTabSz="457200" rtl="0" eaLnBrk="1" latinLnBrk="0" hangingPunct="1">
              <a:spcBef>
                <a:spcPct val="20000"/>
              </a:spcBef>
              <a:buFont typeface="Arial"/>
              <a:buChar char="–"/>
            </a:pPr>
            <a:r>
              <a:rPr lang="tr-TR" dirty="0"/>
              <a:t>Second </a:t>
            </a:r>
            <a:r>
              <a:rPr lang="tr-TR" dirty="0" err="1"/>
              <a:t>level</a:t>
            </a:r>
            <a:endParaRPr lang="tr-TR" dirty="0"/>
          </a:p>
          <a:p>
            <a:pPr marL="685800" lvl="1" indent="-171450" algn="l" defTabSz="457200" rtl="0" eaLnBrk="1" latinLnBrk="0" hangingPunct="1">
              <a:spcBef>
                <a:spcPct val="20000"/>
              </a:spcBef>
              <a:buFont typeface="Arial"/>
              <a:buChar char="•"/>
            </a:pPr>
            <a:r>
              <a:rPr lang="tr-TR" dirty="0"/>
              <a:t>Third </a:t>
            </a:r>
            <a:r>
              <a:rPr lang="tr-TR" dirty="0" err="1"/>
              <a:t>level</a:t>
            </a:r>
            <a:endParaRPr lang="en-US" dirty="0"/>
          </a:p>
        </p:txBody>
      </p:sp>
      <p:sp>
        <p:nvSpPr>
          <p:cNvPr id="3" name="Title Placeholder 2">
            <a:extLst>
              <a:ext uri="{FF2B5EF4-FFF2-40B4-BE49-F238E27FC236}">
                <a16:creationId xmlns:a16="http://schemas.microsoft.com/office/drawing/2014/main" id="{6F8DBE1A-DABF-3DB8-D980-1635E02896E2}"/>
              </a:ext>
            </a:extLst>
          </p:cNvPr>
          <p:cNvSpPr>
            <a:spLocks noGrp="1"/>
          </p:cNvSpPr>
          <p:nvPr>
            <p:ph type="title"/>
          </p:nvPr>
        </p:nvSpPr>
        <p:spPr>
          <a:xfrm>
            <a:off x="839787" y="730251"/>
            <a:ext cx="22765279" cy="1618558"/>
          </a:xfrm>
          <a:prstGeom prst="rect">
            <a:avLst/>
          </a:prstGeom>
        </p:spPr>
        <p:txBody>
          <a:bodyPr vert="horz" lIns="91440" tIns="45720" rIns="91440" bIns="45720" rtlCol="0" anchor="t">
            <a:normAutofit/>
          </a:bodyPr>
          <a:lstStyle/>
          <a:p>
            <a:r>
              <a:rPr lang="en-US" dirty="0"/>
              <a:t>Click to edit Master title style</a:t>
            </a:r>
          </a:p>
        </p:txBody>
      </p:sp>
    </p:spTree>
    <p:extLst>
      <p:ext uri="{BB962C8B-B14F-4D97-AF65-F5344CB8AC3E}">
        <p14:creationId xmlns:p14="http://schemas.microsoft.com/office/powerpoint/2010/main" val="820024555"/>
      </p:ext>
    </p:extLst>
  </p:cSld>
  <p:clrMap bg1="lt1" tx1="dk1" bg2="lt2" tx2="dk2" accent1="accent1" accent2="accent2" accent3="accent3" accent4="accent4" accent5="accent5" accent6="accent6" hlink="hlink" folHlink="folHlink"/>
  <p:sldLayoutIdLst>
    <p:sldLayoutId id="2147483832" r:id="rId1"/>
    <p:sldLayoutId id="2147483831" r:id="rId2"/>
    <p:sldLayoutId id="2147483833" r:id="rId3"/>
    <p:sldLayoutId id="2147483834" r:id="rId4"/>
    <p:sldLayoutId id="2147483835" r:id="rId5"/>
    <p:sldLayoutId id="2147483836" r:id="rId6"/>
    <p:sldLayoutId id="2147483837" r:id="rId7"/>
    <p:sldLayoutId id="2147483790" r:id="rId8"/>
    <p:sldLayoutId id="2147483809" r:id="rId9"/>
    <p:sldLayoutId id="2147483791" r:id="rId10"/>
    <p:sldLayoutId id="2147483789" r:id="rId11"/>
    <p:sldLayoutId id="2147483804" r:id="rId12"/>
    <p:sldLayoutId id="2147483755" r:id="rId13"/>
    <p:sldLayoutId id="2147483772" r:id="rId14"/>
    <p:sldLayoutId id="2147483760" r:id="rId15"/>
    <p:sldLayoutId id="2147483753" r:id="rId16"/>
    <p:sldLayoutId id="2147483839" r:id="rId17"/>
    <p:sldLayoutId id="2147483805" r:id="rId18"/>
    <p:sldLayoutId id="2147483840" r:id="rId19"/>
    <p:sldLayoutId id="2147483806" r:id="rId20"/>
    <p:sldLayoutId id="2147483841" r:id="rId21"/>
    <p:sldLayoutId id="2147483807" r:id="rId22"/>
    <p:sldLayoutId id="2147483842" r:id="rId23"/>
    <p:sldLayoutId id="2147483774" r:id="rId24"/>
    <p:sldLayoutId id="2147483843" r:id="rId25"/>
    <p:sldLayoutId id="2147483770" r:id="rId26"/>
    <p:sldLayoutId id="2147483754" r:id="rId27"/>
    <p:sldLayoutId id="2147483756" r:id="rId28"/>
    <p:sldLayoutId id="2147483771" r:id="rId29"/>
    <p:sldLayoutId id="2147483768" r:id="rId30"/>
    <p:sldLayoutId id="2147483773" r:id="rId31"/>
    <p:sldLayoutId id="2147483759" r:id="rId32"/>
    <p:sldLayoutId id="2147483757" r:id="rId33"/>
    <p:sldLayoutId id="2147483758" r:id="rId34"/>
    <p:sldLayoutId id="2147483761" r:id="rId35"/>
    <p:sldLayoutId id="2147483838" r:id="rId36"/>
    <p:sldLayoutId id="2147483764" r:id="rId37"/>
    <p:sldLayoutId id="2147483844" r:id="rId38"/>
  </p:sldLayoutIdLst>
  <p:hf hdr="0"/>
  <p:txStyles>
    <p:titleStyle>
      <a:lvl1pPr algn="l" defTabSz="1219215" rtl="0" eaLnBrk="1" latinLnBrk="0" hangingPunct="1">
        <a:spcBef>
          <a:spcPct val="0"/>
        </a:spcBef>
        <a:buNone/>
        <a:defRPr lang="en-US" sz="6800" b="0" i="0" kern="1200" dirty="0">
          <a:solidFill>
            <a:schemeClr val="accent2"/>
          </a:solidFill>
          <a:latin typeface="Georgia" panose="02040502050405020303" pitchFamily="18" charset="0"/>
          <a:ea typeface="+mj-ea"/>
          <a:cs typeface="Times New Roman" panose="02020603050405020304" pitchFamily="18" charset="0"/>
        </a:defRPr>
      </a:lvl1pPr>
    </p:titleStyle>
    <p:bodyStyle>
      <a:lvl1pPr marL="0" indent="0" algn="l" defTabSz="1219215" rtl="0" eaLnBrk="1" latinLnBrk="0" hangingPunct="1">
        <a:lnSpc>
          <a:spcPct val="100000"/>
        </a:lnSpc>
        <a:spcBef>
          <a:spcPts val="0"/>
        </a:spcBef>
        <a:buFontTx/>
        <a:buNone/>
        <a:tabLst/>
        <a:defRPr lang="tr-TR" sz="4800" b="0" i="0" kern="1200" dirty="0" smtClean="0">
          <a:solidFill>
            <a:schemeClr val="accent2"/>
          </a:solidFill>
          <a:latin typeface="Georgia" panose="02040502050405020303" pitchFamily="18" charset="0"/>
          <a:ea typeface="+mn-ea"/>
          <a:cs typeface="Times New Roman"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chemeClr val="accent2"/>
          </a:solidFill>
          <a:latin typeface="Arial"/>
          <a:ea typeface="+mn-ea"/>
          <a:cs typeface="Arial"/>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userDrawn="1">
          <p15:clr>
            <a:srgbClr val="F26B43"/>
          </p15:clr>
        </p15:guide>
        <p15:guide id="2" pos="76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meredith.larson@ed.gov"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hyperlink" Target="mailto:allen.ruby@ed.gov"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hyperlink" Target="mailto:Meredith.Larson@ed.gov" TargetMode="External"/><Relationship Id="rId2" Type="http://schemas.openxmlformats.org/officeDocument/2006/relationships/hyperlink" Target="https://ies.ed.gov/funding/25rfas.asp" TargetMode="External"/><Relationship Id="rId1" Type="http://schemas.openxmlformats.org/officeDocument/2006/relationships/slideLayout" Target="../slideLayouts/slideLayout16.xml"/><Relationship Id="rId4" Type="http://schemas.openxmlformats.org/officeDocument/2006/relationships/hyperlink" Target="https://www.grants.gov/suppor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hyperlink" Target="https://ies.ed.gov/funding/grantsearch/program.asp?ID=13"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12FA4-2B27-4627-9741-B84DCEA0F5BB}"/>
              </a:ext>
              <a:ext uri="{C183D7F6-B498-43B3-948B-1728B52AA6E4}">
                <adec:decorative xmlns:adec="http://schemas.microsoft.com/office/drawing/2017/decorative" val="0"/>
              </a:ext>
            </a:extLst>
          </p:cNvPr>
          <p:cNvSpPr>
            <a:spLocks noGrp="1"/>
          </p:cNvSpPr>
          <p:nvPr>
            <p:ph type="ctrTitle"/>
          </p:nvPr>
        </p:nvSpPr>
        <p:spPr>
          <a:xfrm>
            <a:off x="-1" y="1"/>
            <a:ext cx="24387175" cy="2286000"/>
          </a:xfrm>
        </p:spPr>
        <p:txBody>
          <a:bodyPr>
            <a:noAutofit/>
          </a:bodyPr>
          <a:lstStyle/>
          <a:p>
            <a:pPr algn="ctr"/>
            <a:r>
              <a:rPr lang="en-US" sz="8000" b="0" i="0" u="none" strike="noStrike" baseline="0" dirty="0">
                <a:solidFill>
                  <a:schemeClr val="tx1"/>
                </a:solidFill>
              </a:rPr>
              <a:t>Using Generative Artificial Intelligence to Improve Instruction in Postsecondary Education </a:t>
            </a:r>
            <a:r>
              <a:rPr lang="en-US" sz="8000" dirty="0">
                <a:solidFill>
                  <a:schemeClr val="tx1"/>
                </a:solidFill>
              </a:rPr>
              <a:t>(84.305C)</a:t>
            </a:r>
          </a:p>
        </p:txBody>
      </p:sp>
      <p:sp>
        <p:nvSpPr>
          <p:cNvPr id="3" name="Slide Number Placeholder 2">
            <a:extLst>
              <a:ext uri="{FF2B5EF4-FFF2-40B4-BE49-F238E27FC236}">
                <a16:creationId xmlns:a16="http://schemas.microsoft.com/office/drawing/2014/main" id="{A95D5555-85A3-4F66-B43B-F080C86BBD96}"/>
              </a:ext>
              <a:ext uri="{C183D7F6-B498-43B3-948B-1728B52AA6E4}">
                <adec:decorative xmlns:adec="http://schemas.microsoft.com/office/drawing/2017/decorative" val="0"/>
              </a:ext>
            </a:extLst>
          </p:cNvPr>
          <p:cNvSpPr>
            <a:spLocks noGrp="1"/>
          </p:cNvSpPr>
          <p:nvPr>
            <p:ph type="sldNum" sz="quarter" idx="12"/>
          </p:nvPr>
        </p:nvSpPr>
        <p:spPr/>
        <p:txBody>
          <a:bodyPr/>
          <a:lstStyle/>
          <a:p>
            <a:fld id="{BA8CF1B3-96A0-D24B-B5C9-B5B93FF4523E}" type="slidenum">
              <a:rPr lang="uk-UA" smtClean="0"/>
              <a:pPr/>
              <a:t>1</a:t>
            </a:fld>
            <a:endParaRPr lang="uk-UA" dirty="0"/>
          </a:p>
        </p:txBody>
      </p:sp>
      <p:sp>
        <p:nvSpPr>
          <p:cNvPr id="4" name="Text Placeholder 3">
            <a:extLst>
              <a:ext uri="{FF2B5EF4-FFF2-40B4-BE49-F238E27FC236}">
                <a16:creationId xmlns:a16="http://schemas.microsoft.com/office/drawing/2014/main" id="{752C6850-4E55-4611-AB2D-4C734C5B60B9}"/>
              </a:ext>
              <a:ext uri="{C183D7F6-B498-43B3-948B-1728B52AA6E4}">
                <adec:decorative xmlns:adec="http://schemas.microsoft.com/office/drawing/2017/decorative" val="0"/>
              </a:ext>
            </a:extLst>
          </p:cNvPr>
          <p:cNvSpPr>
            <a:spLocks noGrp="1"/>
          </p:cNvSpPr>
          <p:nvPr>
            <p:ph type="body" sz="quarter" idx="16"/>
          </p:nvPr>
        </p:nvSpPr>
        <p:spPr>
          <a:xfrm>
            <a:off x="769934" y="2763081"/>
            <a:ext cx="17015735" cy="9303024"/>
          </a:xfrm>
          <a:solidFill>
            <a:schemeClr val="bg2">
              <a:lumMod val="20000"/>
              <a:lumOff val="80000"/>
            </a:schemeClr>
          </a:solidFill>
        </p:spPr>
        <p:txBody>
          <a:bodyPr>
            <a:normAutofit lnSpcReduction="10000"/>
          </a:bodyPr>
          <a:lstStyle/>
          <a:p>
            <a:pPr marL="0" indent="0">
              <a:buNone/>
            </a:pPr>
            <a:r>
              <a:rPr lang="en-US" sz="4700" dirty="0">
                <a:solidFill>
                  <a:schemeClr val="tx1"/>
                </a:solidFill>
                <a:latin typeface="Georgia" panose="02040502050405020303" pitchFamily="18" charset="0"/>
              </a:rPr>
              <a:t>You can come/go as you like – you don’t have to stay past your question but can!</a:t>
            </a:r>
          </a:p>
          <a:p>
            <a:pPr marL="0" indent="0">
              <a:buNone/>
            </a:pPr>
            <a:endParaRPr lang="en-US" sz="4700" dirty="0">
              <a:solidFill>
                <a:schemeClr val="tx1"/>
              </a:solidFill>
              <a:latin typeface="Georgia" panose="02040502050405020303" pitchFamily="18" charset="0"/>
            </a:endParaRPr>
          </a:p>
          <a:p>
            <a:pPr marL="0" indent="0">
              <a:buNone/>
            </a:pPr>
            <a:r>
              <a:rPr lang="en-US" sz="4700" dirty="0">
                <a:solidFill>
                  <a:schemeClr val="tx1"/>
                </a:solidFill>
                <a:latin typeface="Georgia" panose="02040502050405020303" pitchFamily="18" charset="0"/>
              </a:rPr>
              <a:t>Feel free to speak, raise your virtual hand, or use the chat box. </a:t>
            </a:r>
          </a:p>
          <a:p>
            <a:pPr marL="0" indent="0">
              <a:buNone/>
            </a:pPr>
            <a:endParaRPr lang="en-US" sz="4700" dirty="0">
              <a:solidFill>
                <a:schemeClr val="tx1"/>
              </a:solidFill>
            </a:endParaRPr>
          </a:p>
          <a:p>
            <a:pPr marL="0" indent="0">
              <a:buNone/>
            </a:pPr>
            <a:r>
              <a:rPr lang="en-US" sz="4700" dirty="0">
                <a:solidFill>
                  <a:schemeClr val="tx1"/>
                </a:solidFill>
                <a:latin typeface="Georgia" panose="02040502050405020303" pitchFamily="18" charset="0"/>
              </a:rPr>
              <a:t>Let us know if you have questions about</a:t>
            </a:r>
          </a:p>
          <a:p>
            <a:pPr lvl="1" indent="0">
              <a:buNone/>
            </a:pPr>
            <a:r>
              <a:rPr lang="en-US" sz="100" b="0" i="0" dirty="0">
                <a:solidFill>
                  <a:schemeClr val="tx1"/>
                </a:solidFill>
                <a:effectLst/>
                <a:latin typeface="Georgia" panose="02040502050405020303" pitchFamily="18" charset="0"/>
              </a:rPr>
              <a:t> a</a:t>
            </a:r>
          </a:p>
          <a:p>
            <a:pPr lvl="1">
              <a:buFont typeface="+mj-lt"/>
              <a:buAutoNum type="alphaLcParenR"/>
            </a:pPr>
            <a:r>
              <a:rPr lang="en-US" sz="4000" b="0" i="0" dirty="0">
                <a:solidFill>
                  <a:schemeClr val="tx1"/>
                </a:solidFill>
                <a:effectLst/>
                <a:latin typeface="Georgia" panose="02040502050405020303" pitchFamily="18" charset="0"/>
              </a:rPr>
              <a:t>Eligible applicants</a:t>
            </a:r>
          </a:p>
          <a:p>
            <a:pPr lvl="1">
              <a:buFont typeface="+mj-lt"/>
              <a:buAutoNum type="alphaLcParenR"/>
            </a:pPr>
            <a:r>
              <a:rPr lang="en-US" sz="4000" b="0" i="0" dirty="0">
                <a:solidFill>
                  <a:schemeClr val="tx1"/>
                </a:solidFill>
                <a:effectLst/>
                <a:latin typeface="Georgia" panose="02040502050405020303" pitchFamily="18" charset="0"/>
              </a:rPr>
              <a:t>The focused program of research</a:t>
            </a:r>
          </a:p>
          <a:p>
            <a:pPr lvl="1">
              <a:buFont typeface="+mj-lt"/>
              <a:buAutoNum type="alphaLcParenR"/>
            </a:pPr>
            <a:r>
              <a:rPr lang="en-US" sz="4000" dirty="0">
                <a:solidFill>
                  <a:schemeClr val="tx1"/>
                </a:solidFill>
                <a:latin typeface="Georgia" panose="02040502050405020303" pitchFamily="18" charset="0"/>
              </a:rPr>
              <a:t>Student outcomes (required and/or optional)</a:t>
            </a:r>
            <a:endParaRPr lang="en-US" sz="4000" b="0" i="0" dirty="0">
              <a:solidFill>
                <a:schemeClr val="tx1"/>
              </a:solidFill>
              <a:effectLst/>
              <a:latin typeface="Georgia" panose="02040502050405020303" pitchFamily="18" charset="0"/>
            </a:endParaRPr>
          </a:p>
          <a:p>
            <a:pPr lvl="1">
              <a:buFont typeface="+mj-lt"/>
              <a:buAutoNum type="alphaLcParenR"/>
            </a:pPr>
            <a:r>
              <a:rPr lang="en-US" sz="4000" dirty="0">
                <a:solidFill>
                  <a:schemeClr val="tx1"/>
                </a:solidFill>
                <a:latin typeface="Georgia" panose="02040502050405020303" pitchFamily="18" charset="0"/>
              </a:rPr>
              <a:t>Project Narrative: any of the six sections</a:t>
            </a:r>
          </a:p>
          <a:p>
            <a:pPr lvl="1">
              <a:buFont typeface="+mj-lt"/>
              <a:buAutoNum type="alphaLcParenR"/>
            </a:pPr>
            <a:r>
              <a:rPr lang="en-US" sz="4000" dirty="0">
                <a:solidFill>
                  <a:schemeClr val="tx1"/>
                </a:solidFill>
                <a:latin typeface="Georgia" panose="02040502050405020303" pitchFamily="18" charset="0"/>
              </a:rPr>
              <a:t>Requirements and Recommendations</a:t>
            </a:r>
          </a:p>
          <a:p>
            <a:pPr lvl="1">
              <a:buFont typeface="+mj-lt"/>
              <a:buAutoNum type="alphaLcParenR"/>
            </a:pPr>
            <a:r>
              <a:rPr lang="en-US" sz="4000" dirty="0">
                <a:solidFill>
                  <a:schemeClr val="tx1"/>
                </a:solidFill>
                <a:latin typeface="Georgia" panose="02040502050405020303" pitchFamily="18" charset="0"/>
              </a:rPr>
              <a:t>Budget</a:t>
            </a:r>
            <a:endParaRPr lang="en-US" sz="4000" b="0" i="0" dirty="0">
              <a:solidFill>
                <a:schemeClr val="tx1"/>
              </a:solidFill>
              <a:effectLst/>
              <a:latin typeface="Georgia" panose="02040502050405020303" pitchFamily="18" charset="0"/>
            </a:endParaRPr>
          </a:p>
          <a:p>
            <a:pPr lvl="1">
              <a:buFont typeface="+mj-lt"/>
              <a:buAutoNum type="alphaLcParenR"/>
            </a:pPr>
            <a:r>
              <a:rPr lang="en-US" sz="4000" dirty="0">
                <a:solidFill>
                  <a:schemeClr val="tx1"/>
                </a:solidFill>
                <a:latin typeface="Georgia" panose="02040502050405020303" pitchFamily="18" charset="0"/>
              </a:rPr>
              <a:t>Review process </a:t>
            </a:r>
            <a:r>
              <a:rPr lang="en-US" sz="4000" b="0" i="0" dirty="0">
                <a:solidFill>
                  <a:schemeClr val="tx1"/>
                </a:solidFill>
                <a:effectLst/>
                <a:latin typeface="Georgia" panose="02040502050405020303" pitchFamily="18" charset="0"/>
              </a:rPr>
              <a:t>and funding decisions</a:t>
            </a:r>
          </a:p>
          <a:p>
            <a:pPr lvl="1">
              <a:buFont typeface="+mj-lt"/>
              <a:buAutoNum type="alphaLcParenR"/>
            </a:pPr>
            <a:r>
              <a:rPr lang="en-US" sz="4000" b="0" i="0" dirty="0">
                <a:solidFill>
                  <a:schemeClr val="tx1"/>
                </a:solidFill>
                <a:effectLst/>
                <a:latin typeface="Georgia" panose="02040502050405020303" pitchFamily="18" charset="0"/>
              </a:rPr>
              <a:t>Working with IES program officers</a:t>
            </a:r>
          </a:p>
          <a:p>
            <a:pPr lvl="1">
              <a:buFont typeface="+mj-lt"/>
              <a:buAutoNum type="alphaLcParenR"/>
            </a:pPr>
            <a:r>
              <a:rPr lang="en-US" sz="4000" dirty="0">
                <a:solidFill>
                  <a:schemeClr val="tx1"/>
                </a:solidFill>
                <a:latin typeface="Georgia" panose="02040502050405020303" pitchFamily="18" charset="0"/>
              </a:rPr>
              <a:t>Other</a:t>
            </a:r>
            <a:endParaRPr lang="en-US" sz="4000" b="0" i="0" dirty="0">
              <a:solidFill>
                <a:schemeClr val="tx1"/>
              </a:solidFill>
              <a:effectLst/>
              <a:latin typeface="Georgia" panose="02040502050405020303" pitchFamily="18" charset="0"/>
            </a:endParaRPr>
          </a:p>
          <a:p>
            <a:pPr marL="857250" indent="-857250">
              <a:buFont typeface="Arial" panose="020B0604020202020204" pitchFamily="34" charset="0"/>
              <a:buChar char="•"/>
            </a:pPr>
            <a:endParaRPr lang="en-US" sz="4700" dirty="0">
              <a:solidFill>
                <a:schemeClr val="tx1"/>
              </a:solidFill>
              <a:latin typeface="Georgia" panose="02040502050405020303" pitchFamily="18" charset="0"/>
            </a:endParaRPr>
          </a:p>
          <a:p>
            <a:pPr marL="857250" indent="-857250">
              <a:buFont typeface="Arial" panose="020B0604020202020204" pitchFamily="34" charset="0"/>
              <a:buChar char="•"/>
            </a:pPr>
            <a:endParaRPr lang="en-US" sz="6000" dirty="0">
              <a:solidFill>
                <a:schemeClr val="tx1"/>
              </a:solidFill>
              <a:latin typeface="Georgia" panose="02040502050405020303" pitchFamily="18" charset="0"/>
            </a:endParaRPr>
          </a:p>
        </p:txBody>
      </p:sp>
      <p:sp>
        <p:nvSpPr>
          <p:cNvPr id="5" name="Text Placeholder 4">
            <a:extLst>
              <a:ext uri="{FF2B5EF4-FFF2-40B4-BE49-F238E27FC236}">
                <a16:creationId xmlns:a16="http://schemas.microsoft.com/office/drawing/2014/main" id="{AB89E693-1DF1-4DC7-A362-367851CD9FF7}"/>
              </a:ext>
              <a:ext uri="{C183D7F6-B498-43B3-948B-1728B52AA6E4}">
                <adec:decorative xmlns:adec="http://schemas.microsoft.com/office/drawing/2017/decorative" val="0"/>
              </a:ext>
            </a:extLst>
          </p:cNvPr>
          <p:cNvSpPr>
            <a:spLocks noGrp="1"/>
          </p:cNvSpPr>
          <p:nvPr>
            <p:ph type="body" sz="quarter" idx="18"/>
          </p:nvPr>
        </p:nvSpPr>
        <p:spPr>
          <a:xfrm>
            <a:off x="18128974" y="3292198"/>
            <a:ext cx="6082748" cy="3565802"/>
          </a:xfrm>
          <a:solidFill>
            <a:schemeClr val="bg2">
              <a:lumMod val="20000"/>
              <a:lumOff val="80000"/>
            </a:schemeClr>
          </a:solidFill>
        </p:spPr>
        <p:txBody>
          <a:bodyPr>
            <a:normAutofit fontScale="92500"/>
          </a:bodyPr>
          <a:lstStyle/>
          <a:p>
            <a:pPr marL="0" indent="0">
              <a:buNone/>
            </a:pPr>
            <a:r>
              <a:rPr lang="en-US" sz="4400" b="1" dirty="0">
                <a:solidFill>
                  <a:schemeClr val="tx1"/>
                </a:solidFill>
              </a:rPr>
              <a:t>Hosts:</a:t>
            </a:r>
          </a:p>
          <a:p>
            <a:pPr marL="0" indent="0">
              <a:buNone/>
            </a:pPr>
            <a:r>
              <a:rPr lang="en-US" sz="4400" dirty="0">
                <a:solidFill>
                  <a:schemeClr val="tx1"/>
                </a:solidFill>
              </a:rPr>
              <a:t>Meredith Larson</a:t>
            </a:r>
            <a:r>
              <a:rPr lang="en-US" sz="4400" dirty="0"/>
              <a:t>	</a:t>
            </a:r>
            <a:br>
              <a:rPr lang="en-US" sz="4400" dirty="0"/>
            </a:br>
            <a:r>
              <a:rPr lang="en-US" sz="4400" dirty="0"/>
              <a:t>(</a:t>
            </a:r>
            <a:r>
              <a:rPr lang="en-US" sz="4400" dirty="0">
                <a:hlinkClick r:id="rId3"/>
              </a:rPr>
              <a:t>meredith.larson@ed.gov</a:t>
            </a:r>
            <a:r>
              <a:rPr lang="en-US" sz="4400" dirty="0"/>
              <a:t>)</a:t>
            </a:r>
          </a:p>
          <a:p>
            <a:pPr marL="0" indent="0">
              <a:buNone/>
            </a:pPr>
            <a:r>
              <a:rPr lang="en-US" sz="4400" dirty="0">
                <a:solidFill>
                  <a:schemeClr val="tx1"/>
                </a:solidFill>
              </a:rPr>
              <a:t>Allen Ruby</a:t>
            </a:r>
          </a:p>
          <a:p>
            <a:pPr marL="0" indent="0">
              <a:buNone/>
            </a:pPr>
            <a:r>
              <a:rPr lang="en-US" sz="4400" dirty="0"/>
              <a:t>(</a:t>
            </a:r>
            <a:r>
              <a:rPr lang="en-US" sz="4400" dirty="0">
                <a:hlinkClick r:id="rId4"/>
              </a:rPr>
              <a:t>allen.ruby@ed.gov</a:t>
            </a:r>
            <a:r>
              <a:rPr lang="en-US" sz="4400" dirty="0"/>
              <a:t>) </a:t>
            </a:r>
          </a:p>
          <a:p>
            <a:pPr marL="0" indent="0">
              <a:buNone/>
            </a:pPr>
            <a:endParaRPr lang="en-US" sz="4400" dirty="0"/>
          </a:p>
          <a:p>
            <a:pPr marL="0" indent="0">
              <a:buNone/>
            </a:pPr>
            <a:endParaRPr lang="en-US" dirty="0"/>
          </a:p>
        </p:txBody>
      </p:sp>
      <p:pic>
        <p:nvPicPr>
          <p:cNvPr id="8" name="Picture 7" descr="Picture of Microsoft Teams icons with the chat, hand-raise, and mute icons circled">
            <a:extLst>
              <a:ext uri="{FF2B5EF4-FFF2-40B4-BE49-F238E27FC236}">
                <a16:creationId xmlns:a16="http://schemas.microsoft.com/office/drawing/2014/main" id="{CE334B6C-5F07-4C81-B384-D119F1639338}"/>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11765480" y="9443654"/>
            <a:ext cx="12726988" cy="3628648"/>
          </a:xfrm>
          <a:prstGeom prst="rect">
            <a:avLst/>
          </a:prstGeom>
        </p:spPr>
      </p:pic>
    </p:spTree>
    <p:extLst>
      <p:ext uri="{BB962C8B-B14F-4D97-AF65-F5344CB8AC3E}">
        <p14:creationId xmlns:p14="http://schemas.microsoft.com/office/powerpoint/2010/main" val="3242935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E26ED-2210-E43B-1A15-B964F5CB6D70}"/>
              </a:ext>
            </a:extLst>
          </p:cNvPr>
          <p:cNvSpPr>
            <a:spLocks noGrp="1"/>
          </p:cNvSpPr>
          <p:nvPr>
            <p:ph type="ctrTitle"/>
          </p:nvPr>
        </p:nvSpPr>
        <p:spPr>
          <a:xfrm>
            <a:off x="281834" y="397243"/>
            <a:ext cx="23929887" cy="2476646"/>
          </a:xfrm>
        </p:spPr>
        <p:txBody>
          <a:bodyPr>
            <a:normAutofit fontScale="90000"/>
          </a:bodyPr>
          <a:lstStyle/>
          <a:p>
            <a:r>
              <a:rPr lang="en-US" dirty="0">
                <a:solidFill>
                  <a:schemeClr val="tx1"/>
                </a:solidFill>
                <a:latin typeface="Georgia" panose="02040502050405020303" pitchFamily="18" charset="0"/>
              </a:rPr>
              <a:t>National Leadership, Capacity Building, and Outreach</a:t>
            </a:r>
          </a:p>
        </p:txBody>
      </p:sp>
      <p:sp>
        <p:nvSpPr>
          <p:cNvPr id="3" name="Slide Number Placeholder 2">
            <a:extLst>
              <a:ext uri="{FF2B5EF4-FFF2-40B4-BE49-F238E27FC236}">
                <a16:creationId xmlns:a16="http://schemas.microsoft.com/office/drawing/2014/main" id="{758A1F5C-F9E7-BB7F-52F6-C233A8AD797C}"/>
              </a:ext>
            </a:extLst>
          </p:cNvPr>
          <p:cNvSpPr>
            <a:spLocks noGrp="1"/>
          </p:cNvSpPr>
          <p:nvPr>
            <p:ph type="sldNum" sz="quarter" idx="12"/>
          </p:nvPr>
        </p:nvSpPr>
        <p:spPr/>
        <p:txBody>
          <a:bodyPr/>
          <a:lstStyle/>
          <a:p>
            <a:fld id="{BA8CF1B3-96A0-D24B-B5C9-B5B93FF4523E}" type="slidenum">
              <a:rPr lang="uk-UA" smtClean="0"/>
              <a:pPr/>
              <a:t>10</a:t>
            </a:fld>
            <a:endParaRPr lang="uk-UA" dirty="0"/>
          </a:p>
        </p:txBody>
      </p:sp>
      <p:sp>
        <p:nvSpPr>
          <p:cNvPr id="4" name="Text Placeholder 3">
            <a:extLst>
              <a:ext uri="{FF2B5EF4-FFF2-40B4-BE49-F238E27FC236}">
                <a16:creationId xmlns:a16="http://schemas.microsoft.com/office/drawing/2014/main" id="{678BDD48-1FF8-262B-55CB-61C24F3D8088}"/>
              </a:ext>
            </a:extLst>
          </p:cNvPr>
          <p:cNvSpPr>
            <a:spLocks noGrp="1"/>
          </p:cNvSpPr>
          <p:nvPr>
            <p:ph type="body" sz="quarter" idx="14"/>
          </p:nvPr>
        </p:nvSpPr>
        <p:spPr>
          <a:xfrm>
            <a:off x="1222374" y="2289313"/>
            <a:ext cx="22402801" cy="9906000"/>
          </a:xfrm>
          <a:solidFill>
            <a:schemeClr val="bg1"/>
          </a:solidFill>
        </p:spPr>
        <p:txBody>
          <a:bodyPr>
            <a:normAutofit/>
          </a:bodyPr>
          <a:lstStyle/>
          <a:p>
            <a:pPr marL="0" indent="0">
              <a:spcAft>
                <a:spcPts val="1200"/>
              </a:spcAft>
              <a:buNone/>
            </a:pPr>
            <a:r>
              <a:rPr lang="en-US" sz="4500" b="1" dirty="0">
                <a:solidFill>
                  <a:srgbClr val="000000"/>
                </a:solidFill>
                <a:latin typeface="Georgia" panose="02040502050405020303" pitchFamily="18" charset="0"/>
              </a:rPr>
              <a:t>GOAL: </a:t>
            </a:r>
            <a:r>
              <a:rPr lang="en-US" sz="4500" b="0" i="0" u="none" strike="noStrike" baseline="0" dirty="0">
                <a:solidFill>
                  <a:srgbClr val="000000"/>
                </a:solidFill>
                <a:latin typeface="Georgia" panose="02040502050405020303" pitchFamily="18" charset="0"/>
              </a:rPr>
              <a:t>To be a trusted source of scientific research in postsecondary instruction using AI that can be used to improve education policy and/or practice and learner outcomes </a:t>
            </a:r>
          </a:p>
          <a:p>
            <a:pPr marL="0" indent="0">
              <a:spcAft>
                <a:spcPts val="1200"/>
              </a:spcAft>
              <a:buNone/>
            </a:pPr>
            <a:r>
              <a:rPr lang="en-US" sz="4500" b="1" i="0" u="none" strike="noStrike" baseline="0" dirty="0">
                <a:solidFill>
                  <a:srgbClr val="000000"/>
                </a:solidFill>
                <a:latin typeface="Georgia" panose="02040502050405020303" pitchFamily="18" charset="0"/>
              </a:rPr>
              <a:t>Activities:</a:t>
            </a:r>
          </a:p>
          <a:p>
            <a:pPr>
              <a:spcAft>
                <a:spcPts val="1200"/>
              </a:spcAft>
            </a:pPr>
            <a:r>
              <a:rPr lang="en-US" sz="4500" b="0" i="0" u="none" strike="noStrike" baseline="0" dirty="0">
                <a:solidFill>
                  <a:srgbClr val="000000"/>
                </a:solidFill>
                <a:latin typeface="Georgia" panose="02040502050405020303" pitchFamily="18" charset="0"/>
              </a:rPr>
              <a:t>Meet with the multiple stakeholders to learn their interests and how to make the Center’s work useful to them (establish an advisory board) </a:t>
            </a:r>
          </a:p>
          <a:p>
            <a:pPr>
              <a:spcAft>
                <a:spcPts val="1200"/>
              </a:spcAft>
            </a:pPr>
            <a:r>
              <a:rPr lang="en-US" sz="4500" dirty="0">
                <a:solidFill>
                  <a:schemeClr val="tx1"/>
                </a:solidFill>
                <a:latin typeface="Georgia" panose="02040502050405020303" pitchFamily="18" charset="0"/>
              </a:rPr>
              <a:t>Disseminate findings and products from the four research activities (the Program of Research)</a:t>
            </a:r>
            <a:endParaRPr lang="en-US" sz="4500" b="0" i="0" u="none" strike="noStrike" baseline="0" dirty="0">
              <a:solidFill>
                <a:srgbClr val="003CA4"/>
              </a:solidFill>
              <a:latin typeface="Georgia" panose="02040502050405020303" pitchFamily="18" charset="0"/>
            </a:endParaRPr>
          </a:p>
          <a:p>
            <a:pPr>
              <a:spcAft>
                <a:spcPts val="1200"/>
              </a:spcAft>
            </a:pPr>
            <a:r>
              <a:rPr lang="en-US" sz="4500" dirty="0">
                <a:solidFill>
                  <a:schemeClr val="tx1"/>
                </a:solidFill>
                <a:latin typeface="Georgia" panose="02040502050405020303" pitchFamily="18" charset="0"/>
              </a:rPr>
              <a:t>Use the findings and products from the Program of Research, the Research Training, and the leadership/outreach/dissemination activities to build the </a:t>
            </a:r>
            <a:r>
              <a:rPr lang="en-US" sz="4500" b="0" i="0" u="none" strike="noStrike" baseline="0" dirty="0">
                <a:solidFill>
                  <a:srgbClr val="000000"/>
                </a:solidFill>
                <a:latin typeface="Georgia" panose="02040502050405020303" pitchFamily="18" charset="0"/>
              </a:rPr>
              <a:t>field’s capacity to improve postsecondary instruction using generative AI</a:t>
            </a:r>
          </a:p>
          <a:p>
            <a:pPr marL="0" indent="0">
              <a:buNone/>
            </a:pPr>
            <a:endParaRPr lang="en-US" sz="4500" dirty="0">
              <a:solidFill>
                <a:schemeClr val="tx1"/>
              </a:solidFill>
              <a:latin typeface="Georgia" panose="02040502050405020303" pitchFamily="18" charset="0"/>
            </a:endParaRPr>
          </a:p>
          <a:p>
            <a:pPr marL="0" indent="0">
              <a:buNone/>
            </a:pPr>
            <a:r>
              <a:rPr lang="en-US" sz="4500" dirty="0">
                <a:solidFill>
                  <a:schemeClr val="tx1"/>
                </a:solidFill>
                <a:latin typeface="Georgia" panose="02040502050405020303" pitchFamily="18" charset="0"/>
              </a:rPr>
              <a:t>The RFA contains a set of Requirements and Recommendations for National Leadership, Capacity Building and Outreach</a:t>
            </a:r>
          </a:p>
          <a:p>
            <a:endParaRPr lang="en-US" sz="4500" dirty="0"/>
          </a:p>
        </p:txBody>
      </p:sp>
    </p:spTree>
    <p:extLst>
      <p:ext uri="{BB962C8B-B14F-4D97-AF65-F5344CB8AC3E}">
        <p14:creationId xmlns:p14="http://schemas.microsoft.com/office/powerpoint/2010/main" val="2553344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D8ACF-EF7E-87D9-10B3-3BE2CC7220C2}"/>
              </a:ext>
            </a:extLst>
          </p:cNvPr>
          <p:cNvSpPr>
            <a:spLocks noGrp="1"/>
          </p:cNvSpPr>
          <p:nvPr>
            <p:ph type="ctrTitle"/>
          </p:nvPr>
        </p:nvSpPr>
        <p:spPr>
          <a:xfrm>
            <a:off x="281835" y="397243"/>
            <a:ext cx="22867934" cy="1829122"/>
          </a:xfrm>
        </p:spPr>
        <p:txBody>
          <a:bodyPr/>
          <a:lstStyle/>
          <a:p>
            <a:r>
              <a:rPr lang="en-US" dirty="0">
                <a:solidFill>
                  <a:schemeClr val="tx1"/>
                </a:solidFill>
                <a:latin typeface="Georgia" panose="02040502050405020303" pitchFamily="18" charset="0"/>
              </a:rPr>
              <a:t>Two other issues to describe</a:t>
            </a:r>
          </a:p>
        </p:txBody>
      </p:sp>
      <p:sp>
        <p:nvSpPr>
          <p:cNvPr id="3" name="Slide Number Placeholder 2">
            <a:extLst>
              <a:ext uri="{FF2B5EF4-FFF2-40B4-BE49-F238E27FC236}">
                <a16:creationId xmlns:a16="http://schemas.microsoft.com/office/drawing/2014/main" id="{DD7F4F92-6F7C-2F04-526F-2417641B755A}"/>
              </a:ext>
            </a:extLst>
          </p:cNvPr>
          <p:cNvSpPr>
            <a:spLocks noGrp="1"/>
          </p:cNvSpPr>
          <p:nvPr>
            <p:ph type="sldNum" sz="quarter" idx="12"/>
          </p:nvPr>
        </p:nvSpPr>
        <p:spPr/>
        <p:txBody>
          <a:bodyPr/>
          <a:lstStyle/>
          <a:p>
            <a:fld id="{BA8CF1B3-96A0-D24B-B5C9-B5B93FF4523E}" type="slidenum">
              <a:rPr lang="uk-UA" smtClean="0"/>
              <a:pPr/>
              <a:t>11</a:t>
            </a:fld>
            <a:endParaRPr lang="uk-UA" dirty="0"/>
          </a:p>
        </p:txBody>
      </p:sp>
      <p:sp>
        <p:nvSpPr>
          <p:cNvPr id="4" name="Text Placeholder 3">
            <a:extLst>
              <a:ext uri="{FF2B5EF4-FFF2-40B4-BE49-F238E27FC236}">
                <a16:creationId xmlns:a16="http://schemas.microsoft.com/office/drawing/2014/main" id="{14B20E9E-3275-8739-95D5-2832587946E0}"/>
              </a:ext>
            </a:extLst>
          </p:cNvPr>
          <p:cNvSpPr>
            <a:spLocks noGrp="1"/>
          </p:cNvSpPr>
          <p:nvPr>
            <p:ph type="body" sz="quarter" idx="14"/>
          </p:nvPr>
        </p:nvSpPr>
        <p:spPr>
          <a:xfrm>
            <a:off x="1240665" y="2247900"/>
            <a:ext cx="22861587" cy="9220200"/>
          </a:xfrm>
        </p:spPr>
        <p:txBody>
          <a:bodyPr>
            <a:normAutofit lnSpcReduction="10000"/>
          </a:bodyPr>
          <a:lstStyle/>
          <a:p>
            <a:pPr marL="0" indent="0">
              <a:buNone/>
            </a:pPr>
            <a:r>
              <a:rPr lang="en-US" sz="5000" b="1" i="0" u="none" strike="noStrike" baseline="0" dirty="0">
                <a:solidFill>
                  <a:schemeClr val="tx1"/>
                </a:solidFill>
                <a:latin typeface="Georgia" panose="02040502050405020303" pitchFamily="18" charset="0"/>
              </a:rPr>
              <a:t>1) Management and institutional resources: </a:t>
            </a:r>
          </a:p>
          <a:p>
            <a:pPr marL="1600200"/>
            <a:r>
              <a:rPr lang="en-US" sz="5000" b="0" i="0" u="none" strike="noStrike" baseline="0" dirty="0">
                <a:solidFill>
                  <a:schemeClr val="tx1"/>
                </a:solidFill>
                <a:latin typeface="Georgia" panose="02040502050405020303" pitchFamily="18" charset="0"/>
              </a:rPr>
              <a:t>Discuss t</a:t>
            </a:r>
            <a:r>
              <a:rPr lang="en-US" sz="5000" dirty="0">
                <a:solidFill>
                  <a:schemeClr val="tx1"/>
                </a:solidFill>
                <a:latin typeface="Georgia" panose="02040502050405020303" pitchFamily="18" charset="0"/>
              </a:rPr>
              <a:t>he structure, management, resources including involvement of postsecondary institutions and stakeholders</a:t>
            </a:r>
          </a:p>
          <a:p>
            <a:pPr marL="0" indent="0">
              <a:buNone/>
            </a:pPr>
            <a:endParaRPr lang="en-US" sz="5000" b="0" i="0" u="none" strike="noStrike" baseline="0" dirty="0">
              <a:solidFill>
                <a:schemeClr val="tx1"/>
              </a:solidFill>
              <a:latin typeface="Georgia" panose="02040502050405020303" pitchFamily="18" charset="0"/>
            </a:endParaRPr>
          </a:p>
          <a:p>
            <a:pPr marL="0" indent="0">
              <a:buNone/>
            </a:pPr>
            <a:r>
              <a:rPr lang="en-US" sz="5000" b="1" i="0" u="none" strike="noStrike" baseline="0" dirty="0">
                <a:solidFill>
                  <a:schemeClr val="tx1"/>
                </a:solidFill>
                <a:latin typeface="Georgia" panose="02040502050405020303" pitchFamily="18" charset="0"/>
              </a:rPr>
              <a:t>2) Personnel:</a:t>
            </a:r>
          </a:p>
          <a:p>
            <a:pPr lvl="1">
              <a:buFont typeface="Arial" panose="020B0604020202020204" pitchFamily="34" charset="0"/>
              <a:buChar char="•"/>
            </a:pPr>
            <a:r>
              <a:rPr lang="en-US" sz="5000" b="0" i="0" u="none" strike="noStrike" baseline="0" dirty="0">
                <a:solidFill>
                  <a:schemeClr val="tx1"/>
                </a:solidFill>
                <a:latin typeface="Georgia" panose="02040502050405020303" pitchFamily="18" charset="0"/>
              </a:rPr>
              <a:t>Identify the key persons responsible for each activity to be carried out by your Center (e.g., </a:t>
            </a:r>
            <a:r>
              <a:rPr lang="en-US" sz="5000" dirty="0">
                <a:solidFill>
                  <a:schemeClr val="tx1"/>
                </a:solidFill>
                <a:latin typeface="Georgia" panose="02040502050405020303" pitchFamily="18" charset="0"/>
              </a:rPr>
              <a:t>each</a:t>
            </a:r>
            <a:r>
              <a:rPr lang="en-US" sz="5000" b="0" i="0" u="none" strike="noStrike" baseline="0" dirty="0">
                <a:solidFill>
                  <a:schemeClr val="tx1"/>
                </a:solidFill>
                <a:latin typeface="Georgia" panose="02040502050405020303" pitchFamily="18" charset="0"/>
              </a:rPr>
              <a:t> research activity, research training, leadership, outreach, dissemination), their expertise and experience for such work, and their time contribution (FTE) to the Center</a:t>
            </a:r>
          </a:p>
          <a:p>
            <a:pPr lvl="1">
              <a:spcAft>
                <a:spcPts val="1800"/>
              </a:spcAft>
              <a:buFont typeface="Arial" panose="020B0604020202020204" pitchFamily="34" charset="0"/>
              <a:buChar char="•"/>
            </a:pPr>
            <a:r>
              <a:rPr lang="en-US" sz="5000" b="0" i="0" u="none" strike="noStrike" baseline="0" dirty="0">
                <a:solidFill>
                  <a:schemeClr val="tx1"/>
                </a:solidFill>
                <a:latin typeface="Georgia" panose="02040502050405020303" pitchFamily="18" charset="0"/>
              </a:rPr>
              <a:t>Describe the PI and co-PIs expertise and experience for managing a grant of this size</a:t>
            </a:r>
          </a:p>
          <a:p>
            <a:pPr marL="0" indent="0">
              <a:buNone/>
            </a:pPr>
            <a:r>
              <a:rPr lang="en-US" sz="5000" dirty="0">
                <a:solidFill>
                  <a:schemeClr val="tx1"/>
                </a:solidFill>
                <a:latin typeface="Georgia" panose="02040502050405020303" pitchFamily="18" charset="0"/>
              </a:rPr>
              <a:t>The RFA contains a set of Requirements and Recommendations for Management and Institutional Resources and Personnel</a:t>
            </a:r>
          </a:p>
          <a:p>
            <a:endParaRPr lang="en-US" sz="4500" dirty="0">
              <a:latin typeface="Georgia" panose="02040502050405020303" pitchFamily="18" charset="0"/>
            </a:endParaRPr>
          </a:p>
        </p:txBody>
      </p:sp>
    </p:spTree>
    <p:extLst>
      <p:ext uri="{BB962C8B-B14F-4D97-AF65-F5344CB8AC3E}">
        <p14:creationId xmlns:p14="http://schemas.microsoft.com/office/powerpoint/2010/main" val="4079902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E91C50D0-0F0C-43B5-A2C3-3A58F9B2F886}"/>
              </a:ext>
            </a:extLst>
          </p:cNvPr>
          <p:cNvSpPr>
            <a:spLocks noGrp="1" noChangeArrowheads="1"/>
          </p:cNvSpPr>
          <p:nvPr>
            <p:ph type="ctrTitle"/>
          </p:nvPr>
        </p:nvSpPr>
        <p:spPr>
          <a:xfrm>
            <a:off x="369335" y="397243"/>
            <a:ext cx="22555199" cy="1219177"/>
          </a:xfrm>
        </p:spPr>
        <p:txBody>
          <a:bodyPr>
            <a:normAutofit fontScale="90000"/>
          </a:bodyPr>
          <a:lstStyle/>
          <a:p>
            <a:r>
              <a:rPr lang="en-US" dirty="0">
                <a:solidFill>
                  <a:schemeClr val="tx1"/>
                </a:solidFill>
                <a:latin typeface="Georgia" panose="02040502050405020303" pitchFamily="18" charset="0"/>
              </a:rPr>
              <a:t>IES program officers: Your best resource</a:t>
            </a:r>
            <a:endParaRPr lang="en-US" altLang="en-US" dirty="0">
              <a:solidFill>
                <a:schemeClr val="tx1"/>
              </a:solidFill>
              <a:latin typeface="Georgia" panose="02040502050405020303" pitchFamily="18" charset="0"/>
            </a:endParaRPr>
          </a:p>
        </p:txBody>
      </p:sp>
      <p:sp>
        <p:nvSpPr>
          <p:cNvPr id="94212" name="Slide Number Placeholder 3">
            <a:extLst>
              <a:ext uri="{FF2B5EF4-FFF2-40B4-BE49-F238E27FC236}">
                <a16:creationId xmlns:a16="http://schemas.microsoft.com/office/drawing/2014/main" id="{5EF4FE78-DDCB-4A7F-B5C2-9B99FED259FC}"/>
              </a:ext>
            </a:extLst>
          </p:cNvPr>
          <p:cNvSpPr>
            <a:spLocks noGrp="1" noChangeArrowheads="1"/>
          </p:cNvSpPr>
          <p:nvPr>
            <p:ph type="sldNum" sz="quarter" idx="12"/>
          </p:nvPr>
        </p:nvSpPr>
        <p:spPr bwMode="auto">
          <a:xfrm>
            <a:off x="22674363" y="12586392"/>
            <a:ext cx="950812" cy="7323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marL="0" algn="r" defTabSz="1219261" rtl="0" eaLnBrk="1" latinLnBrk="0" hangingPunct="1">
              <a:defRPr lang="en-US" sz="2133"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pPr fontAlgn="base">
              <a:spcBef>
                <a:spcPct val="0"/>
              </a:spcBef>
              <a:spcAft>
                <a:spcPct val="0"/>
              </a:spcAft>
              <a:buClrTx/>
              <a:buSzTx/>
              <a:buFontTx/>
              <a:buNone/>
            </a:pPr>
            <a:fld id="{BA8CF1B3-96A0-D24B-B5C9-B5B93FF4523E}" type="slidenum">
              <a:rPr lang="uk-UA" smtClean="0"/>
              <a:pPr fontAlgn="base">
                <a:spcBef>
                  <a:spcPct val="0"/>
                </a:spcBef>
                <a:spcAft>
                  <a:spcPct val="0"/>
                </a:spcAft>
                <a:buClrTx/>
                <a:buSzTx/>
                <a:buFontTx/>
                <a:buNone/>
              </a:pPr>
              <a:t>12</a:t>
            </a:fld>
            <a:endParaRPr lang="en-US" altLang="en-US" sz="2000">
              <a:latin typeface="Segoe UI" panose="020B0502040204020203" pitchFamily="34" charset="0"/>
              <a:cs typeface="Segoe UI" panose="020B0502040204020203" pitchFamily="34" charset="0"/>
            </a:endParaRPr>
          </a:p>
        </p:txBody>
      </p:sp>
      <p:sp>
        <p:nvSpPr>
          <p:cNvPr id="94211" name="Content Placeholder 2">
            <a:extLst>
              <a:ext uri="{FF2B5EF4-FFF2-40B4-BE49-F238E27FC236}">
                <a16:creationId xmlns:a16="http://schemas.microsoft.com/office/drawing/2014/main" id="{C280C015-98C3-4689-B2B6-18BDECD9D16E}"/>
              </a:ext>
            </a:extLst>
          </p:cNvPr>
          <p:cNvSpPr>
            <a:spLocks noGrp="1" noChangeArrowheads="1"/>
          </p:cNvSpPr>
          <p:nvPr>
            <p:ph type="body" sz="quarter" idx="14"/>
          </p:nvPr>
        </p:nvSpPr>
        <p:spPr>
          <a:xfrm>
            <a:off x="1298575" y="2338906"/>
            <a:ext cx="22326600" cy="10247486"/>
          </a:xfrm>
          <a:solidFill>
            <a:schemeClr val="bg1"/>
          </a:solidFill>
        </p:spPr>
        <p:txBody>
          <a:bodyPr>
            <a:normAutofit fontScale="25000" lnSpcReduction="20000"/>
          </a:bodyPr>
          <a:lstStyle/>
          <a:p>
            <a:pPr marL="0" indent="0">
              <a:buNone/>
            </a:pPr>
            <a:r>
              <a:rPr lang="en-US" altLang="en-US" sz="22000" dirty="0">
                <a:solidFill>
                  <a:schemeClr val="tx1"/>
                </a:solidFill>
                <a:latin typeface="Georgia" panose="02040502050405020303" pitchFamily="18" charset="0"/>
              </a:rPr>
              <a:t>Program officers can</a:t>
            </a:r>
          </a:p>
          <a:p>
            <a:pPr marL="2166422" lvl="1" indent="-1143000">
              <a:lnSpc>
                <a:spcPct val="120000"/>
              </a:lnSpc>
              <a:buFont typeface="Arial" panose="020B0604020202020204" pitchFamily="34" charset="0"/>
              <a:buChar char="•"/>
            </a:pPr>
            <a:r>
              <a:rPr lang="en-US" altLang="en-US" sz="22000" dirty="0">
                <a:solidFill>
                  <a:schemeClr val="tx1"/>
                </a:solidFill>
                <a:latin typeface="Georgia" panose="02040502050405020303" pitchFamily="18" charset="0"/>
              </a:rPr>
              <a:t>Discuss your ideas for the Center</a:t>
            </a:r>
          </a:p>
          <a:p>
            <a:pPr marL="2166422" lvl="1" indent="-1143000">
              <a:lnSpc>
                <a:spcPct val="120000"/>
              </a:lnSpc>
              <a:spcAft>
                <a:spcPts val="3000"/>
              </a:spcAft>
              <a:buFont typeface="Arial" panose="020B0604020202020204" pitchFamily="34" charset="0"/>
              <a:buChar char="•"/>
            </a:pPr>
            <a:r>
              <a:rPr lang="en-US" altLang="en-US" sz="22000" dirty="0">
                <a:solidFill>
                  <a:schemeClr val="tx1"/>
                </a:solidFill>
                <a:latin typeface="Georgia" panose="02040502050405020303" pitchFamily="18" charset="0"/>
              </a:rPr>
              <a:t>Provide feedback on drafts of your application</a:t>
            </a:r>
          </a:p>
          <a:p>
            <a:pPr marL="0" indent="0">
              <a:buNone/>
            </a:pPr>
            <a:r>
              <a:rPr lang="en-US" altLang="en-US" sz="22000" dirty="0">
                <a:solidFill>
                  <a:schemeClr val="tx1"/>
                </a:solidFill>
                <a:latin typeface="Georgia" panose="02040502050405020303" pitchFamily="18" charset="0"/>
              </a:rPr>
              <a:t>To d</a:t>
            </a:r>
            <a:r>
              <a:rPr altLang="en-US" sz="22000" dirty="0">
                <a:solidFill>
                  <a:schemeClr val="tx1"/>
                </a:solidFill>
                <a:latin typeface="Georgia" panose="02040502050405020303" pitchFamily="18" charset="0"/>
              </a:rPr>
              <a:t>iscuss your research idea with a program office</a:t>
            </a:r>
            <a:r>
              <a:rPr lang="en-US" altLang="en-US" sz="22000" dirty="0">
                <a:solidFill>
                  <a:schemeClr val="tx1"/>
                </a:solidFill>
                <a:latin typeface="Georgia" panose="02040502050405020303" pitchFamily="18" charset="0"/>
              </a:rPr>
              <a:t>r</a:t>
            </a:r>
          </a:p>
          <a:p>
            <a:pPr marL="2166397" lvl="1" indent="-1143000">
              <a:lnSpc>
                <a:spcPct val="120000"/>
              </a:lnSpc>
              <a:buFont typeface="Arial" panose="020B0604020202020204" pitchFamily="34" charset="0"/>
              <a:buChar char="•"/>
            </a:pPr>
            <a:r>
              <a:rPr lang="en-US" altLang="en-US" sz="22000" dirty="0">
                <a:solidFill>
                  <a:schemeClr val="tx1"/>
                </a:solidFill>
                <a:latin typeface="Georgia" panose="02040502050405020303" pitchFamily="18" charset="0"/>
              </a:rPr>
              <a:t>Submit a letter of intent by 1/23/25 (requested not required) – the program officer will respond and ask if you would like to meet to discuss your ideas </a:t>
            </a:r>
          </a:p>
          <a:p>
            <a:pPr marL="2166397" lvl="1" indent="-1143000">
              <a:lnSpc>
                <a:spcPct val="120000"/>
              </a:lnSpc>
              <a:spcAft>
                <a:spcPts val="3000"/>
              </a:spcAft>
              <a:buFont typeface="Arial" panose="020B0604020202020204" pitchFamily="34" charset="0"/>
              <a:buChar char="•"/>
            </a:pPr>
            <a:r>
              <a:rPr altLang="en-US" sz="22000" dirty="0">
                <a:solidFill>
                  <a:schemeClr val="tx1"/>
                </a:solidFill>
                <a:latin typeface="Georgia" panose="02040502050405020303" pitchFamily="18" charset="0"/>
              </a:rPr>
              <a:t>Email a </a:t>
            </a:r>
            <a:r>
              <a:rPr lang="en-US" altLang="en-US" sz="22000" dirty="0">
                <a:solidFill>
                  <a:schemeClr val="tx1"/>
                </a:solidFill>
                <a:latin typeface="Georgia" panose="02040502050405020303" pitchFamily="18" charset="0"/>
              </a:rPr>
              <a:t>short </a:t>
            </a:r>
            <a:r>
              <a:rPr altLang="en-US" sz="22000" dirty="0">
                <a:solidFill>
                  <a:schemeClr val="tx1"/>
                </a:solidFill>
                <a:latin typeface="Georgia" panose="02040502050405020303" pitchFamily="18" charset="0"/>
              </a:rPr>
              <a:t>synopsis </a:t>
            </a:r>
            <a:r>
              <a:rPr lang="en-US" altLang="en-US" sz="22000" dirty="0">
                <a:solidFill>
                  <a:schemeClr val="tx1"/>
                </a:solidFill>
                <a:latin typeface="Georgia" panose="02040502050405020303" pitchFamily="18" charset="0"/>
              </a:rPr>
              <a:t>(~1 or 2 paragraphs) or questions to the program officer</a:t>
            </a:r>
          </a:p>
          <a:p>
            <a:pPr marL="180976" indent="0">
              <a:buNone/>
            </a:pPr>
            <a:r>
              <a:rPr lang="en-US" altLang="en-US" sz="22000" dirty="0">
                <a:solidFill>
                  <a:schemeClr val="tx1"/>
                </a:solidFill>
                <a:latin typeface="Georgia" panose="02040502050405020303" pitchFamily="18" charset="0"/>
              </a:rPr>
              <a:t>The PO is </a:t>
            </a:r>
            <a:r>
              <a:rPr altLang="en-US" sz="22000" dirty="0">
                <a:solidFill>
                  <a:schemeClr val="tx1"/>
                </a:solidFill>
                <a:latin typeface="Georgia" panose="02040502050405020303" pitchFamily="18" charset="0"/>
              </a:rPr>
              <a:t>available for discussion </a:t>
            </a:r>
            <a:r>
              <a:rPr lang="en-US" altLang="en-US" sz="22000" dirty="0">
                <a:solidFill>
                  <a:schemeClr val="tx1"/>
                </a:solidFill>
                <a:latin typeface="Georgia" panose="02040502050405020303" pitchFamily="18" charset="0"/>
              </a:rPr>
              <a:t>both before you submit and </a:t>
            </a:r>
            <a:r>
              <a:rPr altLang="en-US" sz="22000" dirty="0">
                <a:solidFill>
                  <a:schemeClr val="tx1"/>
                </a:solidFill>
                <a:latin typeface="Georgia" panose="02040502050405020303" pitchFamily="18" charset="0"/>
              </a:rPr>
              <a:t>after you receive your reviews</a:t>
            </a:r>
          </a:p>
          <a:p>
            <a:pPr marL="638176"/>
            <a:endParaRPr altLang="en-US" dirty="0">
              <a:solidFill>
                <a:schemeClr val="accent1"/>
              </a:solidFill>
              <a:latin typeface="Georgia" panose="02040502050405020303" pitchFamily="18" charset="0"/>
            </a:endParaRPr>
          </a:p>
        </p:txBody>
      </p:sp>
    </p:spTree>
    <p:extLst>
      <p:ext uri="{BB962C8B-B14F-4D97-AF65-F5344CB8AC3E}">
        <p14:creationId xmlns:p14="http://schemas.microsoft.com/office/powerpoint/2010/main" val="616356158"/>
      </p:ext>
    </p:extLst>
  </p:cSld>
  <p:clrMapOvr>
    <a:masterClrMapping/>
  </p:clrMapOvr>
  <mc:AlternateContent xmlns:mc="http://schemas.openxmlformats.org/markup-compatibility/2006" xmlns:p14="http://schemas.microsoft.com/office/powerpoint/2010/main">
    <mc:Choice Requires="p14">
      <p:transition spd="slow" p14:dur="2000" advTm="39716"/>
    </mc:Choice>
    <mc:Fallback xmlns="">
      <p:transition spd="slow" advTm="3971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EDA96-83D9-3890-D28F-BAD077D62A43}"/>
              </a:ext>
            </a:extLst>
          </p:cNvPr>
          <p:cNvSpPr>
            <a:spLocks noGrp="1"/>
          </p:cNvSpPr>
          <p:nvPr>
            <p:ph type="ctrTitle"/>
          </p:nvPr>
        </p:nvSpPr>
        <p:spPr>
          <a:xfrm>
            <a:off x="281835" y="450358"/>
            <a:ext cx="22867934" cy="1855520"/>
          </a:xfrm>
        </p:spPr>
        <p:txBody>
          <a:bodyPr/>
          <a:lstStyle/>
          <a:p>
            <a:r>
              <a:rPr lang="en-US" dirty="0">
                <a:solidFill>
                  <a:schemeClr val="tx1"/>
                </a:solidFill>
              </a:rPr>
              <a:t>List of applicant resources</a:t>
            </a:r>
          </a:p>
        </p:txBody>
      </p:sp>
      <p:sp>
        <p:nvSpPr>
          <p:cNvPr id="3" name="Slide Number Placeholder 2">
            <a:extLst>
              <a:ext uri="{FF2B5EF4-FFF2-40B4-BE49-F238E27FC236}">
                <a16:creationId xmlns:a16="http://schemas.microsoft.com/office/drawing/2014/main" id="{583E7470-E424-7B2B-771C-594639C287DB}"/>
              </a:ext>
            </a:extLst>
          </p:cNvPr>
          <p:cNvSpPr>
            <a:spLocks noGrp="1"/>
          </p:cNvSpPr>
          <p:nvPr>
            <p:ph type="sldNum" sz="quarter" idx="12"/>
          </p:nvPr>
        </p:nvSpPr>
        <p:spPr/>
        <p:txBody>
          <a:bodyPr/>
          <a:lstStyle/>
          <a:p>
            <a:fld id="{BA8CF1B3-96A0-D24B-B5C9-B5B93FF4523E}" type="slidenum">
              <a:rPr lang="uk-UA" smtClean="0"/>
              <a:pPr/>
              <a:t>13</a:t>
            </a:fld>
            <a:endParaRPr lang="uk-UA" dirty="0"/>
          </a:p>
        </p:txBody>
      </p:sp>
      <p:sp>
        <p:nvSpPr>
          <p:cNvPr id="4" name="Text Placeholder 3">
            <a:extLst>
              <a:ext uri="{FF2B5EF4-FFF2-40B4-BE49-F238E27FC236}">
                <a16:creationId xmlns:a16="http://schemas.microsoft.com/office/drawing/2014/main" id="{BFF51230-A55A-8A3F-FF60-1E6902899304}"/>
              </a:ext>
            </a:extLst>
          </p:cNvPr>
          <p:cNvSpPr>
            <a:spLocks noGrp="1"/>
          </p:cNvSpPr>
          <p:nvPr>
            <p:ph type="body" sz="quarter" idx="14"/>
          </p:nvPr>
        </p:nvSpPr>
        <p:spPr>
          <a:xfrm>
            <a:off x="1144586" y="3163956"/>
            <a:ext cx="22098002" cy="9067799"/>
          </a:xfrm>
        </p:spPr>
        <p:txBody>
          <a:bodyPr>
            <a:normAutofit fontScale="92500" lnSpcReduction="10000"/>
          </a:bodyPr>
          <a:lstStyle/>
          <a:p>
            <a:pPr marL="0" indent="0">
              <a:buNone/>
            </a:pPr>
            <a:r>
              <a:rPr lang="en-US" sz="5000" b="1" dirty="0">
                <a:solidFill>
                  <a:schemeClr val="tx1"/>
                </a:solidFill>
                <a:latin typeface="Georgia" panose="02040502050405020303" pitchFamily="18" charset="0"/>
              </a:rPr>
              <a:t>Request for Applications (RFA)</a:t>
            </a:r>
          </a:p>
          <a:p>
            <a:pPr marL="0" indent="0">
              <a:buNone/>
            </a:pPr>
            <a:r>
              <a:rPr lang="en-US" sz="5000" i="0" dirty="0">
                <a:solidFill>
                  <a:schemeClr val="tx1"/>
                </a:solidFill>
                <a:effectLst/>
                <a:latin typeface="Georgia" panose="02040502050405020303" pitchFamily="18" charset="0"/>
              </a:rPr>
              <a:t>Education Research and Development Center Program (FY 2025) — 84.305C</a:t>
            </a:r>
          </a:p>
          <a:p>
            <a:pPr marL="0" indent="0">
              <a:buNone/>
            </a:pPr>
            <a:r>
              <a:rPr lang="en-US" sz="5000" i="0" dirty="0">
                <a:solidFill>
                  <a:schemeClr val="tx1"/>
                </a:solidFill>
                <a:effectLst/>
                <a:latin typeface="Georgia" panose="02040502050405020303" pitchFamily="18" charset="0"/>
                <a:hlinkClick r:id="rId2"/>
              </a:rPr>
              <a:t>https://ies.ed.gov/funding/25rfas.asp</a:t>
            </a:r>
            <a:r>
              <a:rPr lang="en-US" sz="5000" i="0" dirty="0">
                <a:solidFill>
                  <a:schemeClr val="tx1"/>
                </a:solidFill>
                <a:effectLst/>
                <a:latin typeface="Georgia" panose="02040502050405020303" pitchFamily="18" charset="0"/>
              </a:rPr>
              <a:t>  </a:t>
            </a:r>
          </a:p>
          <a:p>
            <a:pPr marL="0" indent="0">
              <a:buNone/>
            </a:pPr>
            <a:endParaRPr lang="en-US" sz="5000" i="0" dirty="0">
              <a:solidFill>
                <a:schemeClr val="tx1"/>
              </a:solidFill>
              <a:effectLst/>
              <a:latin typeface="Georgia" panose="02040502050405020303" pitchFamily="18" charset="0"/>
            </a:endParaRPr>
          </a:p>
          <a:p>
            <a:pPr marL="0" indent="0">
              <a:buNone/>
            </a:pPr>
            <a:r>
              <a:rPr lang="en-US" sz="5000" b="1" dirty="0">
                <a:solidFill>
                  <a:schemeClr val="tx1"/>
                </a:solidFill>
                <a:latin typeface="Georgia" panose="02040502050405020303" pitchFamily="18" charset="0"/>
              </a:rPr>
              <a:t>Program Officer</a:t>
            </a:r>
          </a:p>
          <a:p>
            <a:pPr marL="0" indent="0">
              <a:buNone/>
            </a:pPr>
            <a:r>
              <a:rPr lang="en-US" sz="5000" b="0" i="0" u="none" strike="noStrike" baseline="0" dirty="0">
                <a:solidFill>
                  <a:schemeClr val="tx1"/>
                </a:solidFill>
                <a:latin typeface="Georgia" panose="02040502050405020303" pitchFamily="18" charset="0"/>
              </a:rPr>
              <a:t>Dr. Meredith Larson – </a:t>
            </a:r>
            <a:r>
              <a:rPr lang="en-US" sz="5000" b="0" i="0" u="none" strike="noStrike" baseline="0" dirty="0">
                <a:solidFill>
                  <a:schemeClr val="tx1"/>
                </a:solidFill>
                <a:latin typeface="Georgia" panose="02040502050405020303" pitchFamily="18" charset="0"/>
                <a:hlinkClick r:id="rId3"/>
              </a:rPr>
              <a:t>Meredith.Larson@ed.gov</a:t>
            </a:r>
            <a:r>
              <a:rPr lang="en-US" sz="5000" b="0" i="0" u="none" strike="noStrike" baseline="0" dirty="0">
                <a:solidFill>
                  <a:schemeClr val="tx1"/>
                </a:solidFill>
                <a:latin typeface="Georgia" panose="02040502050405020303" pitchFamily="18" charset="0"/>
              </a:rPr>
              <a:t>  </a:t>
            </a:r>
            <a:endParaRPr lang="en-US" sz="5000" dirty="0">
              <a:solidFill>
                <a:schemeClr val="tx1"/>
              </a:solidFill>
              <a:latin typeface="Georgia" panose="02040502050405020303" pitchFamily="18" charset="0"/>
            </a:endParaRPr>
          </a:p>
          <a:p>
            <a:pPr marL="0" indent="0">
              <a:buNone/>
            </a:pPr>
            <a:endParaRPr lang="en-US" sz="5000" b="0" i="0" dirty="0">
              <a:solidFill>
                <a:schemeClr val="tx1"/>
              </a:solidFill>
              <a:effectLst/>
              <a:latin typeface="Georgia" panose="02040502050405020303" pitchFamily="18" charset="0"/>
            </a:endParaRPr>
          </a:p>
          <a:p>
            <a:pPr marL="0" indent="0">
              <a:buNone/>
            </a:pPr>
            <a:r>
              <a:rPr lang="en-US" sz="5000" b="1" i="0" dirty="0">
                <a:solidFill>
                  <a:schemeClr val="tx1"/>
                </a:solidFill>
                <a:effectLst/>
                <a:latin typeface="Georgia" panose="02040502050405020303" pitchFamily="18" charset="0"/>
              </a:rPr>
              <a:t>IES Application Submission Guide </a:t>
            </a:r>
          </a:p>
          <a:p>
            <a:pPr marL="0" indent="0">
              <a:buNone/>
            </a:pPr>
            <a:r>
              <a:rPr lang="en-US" sz="5000" b="0" i="0" dirty="0">
                <a:solidFill>
                  <a:schemeClr val="tx1"/>
                </a:solidFill>
                <a:effectLst/>
                <a:latin typeface="Georgia" panose="02040502050405020303" pitchFamily="18" charset="0"/>
              </a:rPr>
              <a:t>For information on preparing and submitting applications through Grants.gov</a:t>
            </a:r>
          </a:p>
          <a:p>
            <a:pPr marL="0" indent="0">
              <a:buNone/>
            </a:pPr>
            <a:r>
              <a:rPr lang="en-US" sz="5000" i="0" dirty="0">
                <a:solidFill>
                  <a:schemeClr val="tx1"/>
                </a:solidFill>
                <a:effectLst/>
                <a:latin typeface="Georgia" panose="02040502050405020303" pitchFamily="18" charset="0"/>
                <a:hlinkClick r:id="rId2"/>
              </a:rPr>
              <a:t>https://ies.ed.gov/funding/25rfas.asp</a:t>
            </a:r>
            <a:r>
              <a:rPr lang="en-US" sz="5000" i="0" dirty="0">
                <a:solidFill>
                  <a:schemeClr val="tx1"/>
                </a:solidFill>
                <a:effectLst/>
                <a:latin typeface="Georgia" panose="02040502050405020303" pitchFamily="18" charset="0"/>
              </a:rPr>
              <a:t>  </a:t>
            </a:r>
          </a:p>
          <a:p>
            <a:pPr marL="0" indent="0">
              <a:buNone/>
            </a:pPr>
            <a:endParaRPr lang="en-US" sz="5000" dirty="0">
              <a:solidFill>
                <a:schemeClr val="tx1"/>
              </a:solidFill>
              <a:latin typeface="Georgia" panose="02040502050405020303" pitchFamily="18" charset="0"/>
            </a:endParaRPr>
          </a:p>
          <a:p>
            <a:pPr marL="0" indent="0">
              <a:buNone/>
            </a:pPr>
            <a:r>
              <a:rPr lang="en-US" sz="5000" b="1" dirty="0">
                <a:solidFill>
                  <a:schemeClr val="tx1"/>
                </a:solidFill>
                <a:latin typeface="Georgia" panose="02040502050405020303" pitchFamily="18" charset="0"/>
              </a:rPr>
              <a:t>Grants.gov Support</a:t>
            </a:r>
          </a:p>
          <a:p>
            <a:pPr marL="0" indent="0">
              <a:buNone/>
            </a:pPr>
            <a:r>
              <a:rPr lang="en-US" sz="5000" dirty="0">
                <a:solidFill>
                  <a:schemeClr val="tx1"/>
                </a:solidFill>
                <a:latin typeface="Georgia" panose="02040502050405020303" pitchFamily="18" charset="0"/>
              </a:rPr>
              <a:t>For support on submitting your application through the portal</a:t>
            </a:r>
          </a:p>
          <a:p>
            <a:pPr marL="0" indent="0">
              <a:buNone/>
            </a:pPr>
            <a:r>
              <a:rPr lang="en-US" sz="5000" dirty="0">
                <a:solidFill>
                  <a:schemeClr val="tx1"/>
                </a:solidFill>
                <a:latin typeface="Georgia" panose="02040502050405020303" pitchFamily="18" charset="0"/>
                <a:hlinkClick r:id="rId4"/>
              </a:rPr>
              <a:t>https://www.grants.gov/support</a:t>
            </a:r>
            <a:r>
              <a:rPr lang="en-US" sz="5000" dirty="0">
                <a:solidFill>
                  <a:schemeClr val="tx1"/>
                </a:solidFill>
                <a:latin typeface="Georgia" panose="02040502050405020303" pitchFamily="18" charset="0"/>
              </a:rPr>
              <a:t> </a:t>
            </a:r>
          </a:p>
        </p:txBody>
      </p:sp>
    </p:spTree>
    <p:extLst>
      <p:ext uri="{BB962C8B-B14F-4D97-AF65-F5344CB8AC3E}">
        <p14:creationId xmlns:p14="http://schemas.microsoft.com/office/powerpoint/2010/main" val="4013833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80F96A-5CFE-C287-68A7-F9CBBC4F648D}"/>
              </a:ext>
            </a:extLst>
          </p:cNvPr>
          <p:cNvSpPr>
            <a:spLocks noGrp="1"/>
          </p:cNvSpPr>
          <p:nvPr>
            <p:ph type="sldNum" sz="quarter" idx="12"/>
          </p:nvPr>
        </p:nvSpPr>
        <p:spPr/>
        <p:txBody>
          <a:bodyPr/>
          <a:lstStyle/>
          <a:p>
            <a:fld id="{BA8CF1B3-96A0-D24B-B5C9-B5B93FF4523E}" type="slidenum">
              <a:rPr lang="uk-UA" smtClean="0"/>
              <a:pPr/>
              <a:t>14</a:t>
            </a:fld>
            <a:endParaRPr lang="uk-UA" dirty="0"/>
          </a:p>
        </p:txBody>
      </p:sp>
      <p:sp>
        <p:nvSpPr>
          <p:cNvPr id="2" name="Title 1">
            <a:extLst>
              <a:ext uri="{FF2B5EF4-FFF2-40B4-BE49-F238E27FC236}">
                <a16:creationId xmlns:a16="http://schemas.microsoft.com/office/drawing/2014/main" id="{BD48BBD1-1483-D5FF-4E06-1B4456158C9B}"/>
              </a:ext>
            </a:extLst>
          </p:cNvPr>
          <p:cNvSpPr>
            <a:spLocks noGrp="1"/>
          </p:cNvSpPr>
          <p:nvPr>
            <p:ph type="ctrTitle"/>
          </p:nvPr>
        </p:nvSpPr>
        <p:spPr>
          <a:xfrm>
            <a:off x="2158377" y="5645426"/>
            <a:ext cx="20204665" cy="2226366"/>
          </a:xfrm>
        </p:spPr>
        <p:txBody>
          <a:bodyPr/>
          <a:lstStyle/>
          <a:p>
            <a:pPr algn="ctr"/>
            <a:r>
              <a:rPr lang="en-US" dirty="0">
                <a:solidFill>
                  <a:schemeClr val="tx1"/>
                </a:solidFill>
                <a:latin typeface="Georgia" panose="02040502050405020303" pitchFamily="18" charset="0"/>
              </a:rPr>
              <a:t>Discussion and Questions</a:t>
            </a:r>
          </a:p>
        </p:txBody>
      </p:sp>
    </p:spTree>
    <p:extLst>
      <p:ext uri="{BB962C8B-B14F-4D97-AF65-F5344CB8AC3E}">
        <p14:creationId xmlns:p14="http://schemas.microsoft.com/office/powerpoint/2010/main" val="2600279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1AA1E-45B2-7018-99EE-527AE4B4D8CC}"/>
              </a:ext>
            </a:extLst>
          </p:cNvPr>
          <p:cNvSpPr>
            <a:spLocks noGrp="1"/>
          </p:cNvSpPr>
          <p:nvPr>
            <p:ph type="ctrTitle"/>
          </p:nvPr>
        </p:nvSpPr>
        <p:spPr/>
        <p:txBody>
          <a:bodyPr/>
          <a:lstStyle/>
          <a:p>
            <a:r>
              <a:rPr lang="en-US" dirty="0"/>
              <a:t>Background for Virtual Office Hours</a:t>
            </a:r>
          </a:p>
        </p:txBody>
      </p:sp>
      <p:sp>
        <p:nvSpPr>
          <p:cNvPr id="3" name="Slide Number Placeholder 2">
            <a:extLst>
              <a:ext uri="{FF2B5EF4-FFF2-40B4-BE49-F238E27FC236}">
                <a16:creationId xmlns:a16="http://schemas.microsoft.com/office/drawing/2014/main" id="{6520CA23-8B7F-0E4E-8CD9-D1ACBF5242D1}"/>
              </a:ext>
            </a:extLst>
          </p:cNvPr>
          <p:cNvSpPr>
            <a:spLocks noGrp="1"/>
          </p:cNvSpPr>
          <p:nvPr>
            <p:ph type="sldNum" sz="quarter" idx="12"/>
          </p:nvPr>
        </p:nvSpPr>
        <p:spPr/>
        <p:txBody>
          <a:bodyPr/>
          <a:lstStyle/>
          <a:p>
            <a:fld id="{BA8CF1B3-96A0-D24B-B5C9-B5B93FF4523E}" type="slidenum">
              <a:rPr lang="uk-UA" smtClean="0"/>
              <a:pPr/>
              <a:t>2</a:t>
            </a:fld>
            <a:endParaRPr lang="uk-UA" dirty="0"/>
          </a:p>
        </p:txBody>
      </p:sp>
      <p:sp>
        <p:nvSpPr>
          <p:cNvPr id="4" name="Text Placeholder 3">
            <a:extLst>
              <a:ext uri="{FF2B5EF4-FFF2-40B4-BE49-F238E27FC236}">
                <a16:creationId xmlns:a16="http://schemas.microsoft.com/office/drawing/2014/main" id="{7A9829E6-009B-B5D8-4EA1-D1E626571C66}"/>
              </a:ext>
            </a:extLst>
          </p:cNvPr>
          <p:cNvSpPr>
            <a:spLocks noGrp="1"/>
          </p:cNvSpPr>
          <p:nvPr>
            <p:ph type="body" sz="quarter" idx="14"/>
          </p:nvPr>
        </p:nvSpPr>
        <p:spPr>
          <a:xfrm>
            <a:off x="769935" y="3138055"/>
            <a:ext cx="22847305" cy="8784537"/>
          </a:xfrm>
        </p:spPr>
        <p:txBody>
          <a:bodyPr>
            <a:normAutofit/>
          </a:bodyPr>
          <a:lstStyle/>
          <a:p>
            <a:pPr marL="0" indent="0">
              <a:spcAft>
                <a:spcPts val="1800"/>
              </a:spcAft>
              <a:buNone/>
            </a:pPr>
            <a:r>
              <a:rPr lang="en-US" sz="5000" dirty="0"/>
              <a:t>We will cover the highlights of the Request for Applications (RFA), but you will need to </a:t>
            </a:r>
            <a:r>
              <a:rPr lang="en-US" sz="5000" b="1" dirty="0"/>
              <a:t>read the RFA carefully </a:t>
            </a:r>
            <a:r>
              <a:rPr lang="en-US" sz="5000" dirty="0"/>
              <a:t>to develop a strong application that meets the requirements and recommendations! </a:t>
            </a:r>
            <a:r>
              <a:rPr lang="en-US" sz="5000" dirty="0">
                <a:hlinkClick r:id="rId2"/>
              </a:rPr>
              <a:t>https://ies.ed.gov/funding/grantsearch/program.asp?ID=13</a:t>
            </a:r>
            <a:endParaRPr lang="en-US" sz="5000" dirty="0"/>
          </a:p>
          <a:p>
            <a:pPr lvl="1">
              <a:spcAft>
                <a:spcPts val="1800"/>
              </a:spcAft>
            </a:pPr>
            <a:r>
              <a:rPr lang="en-US" sz="4800" i="1" dirty="0">
                <a:latin typeface="Georgia" panose="02040502050405020303" pitchFamily="18" charset="0"/>
              </a:rPr>
              <a:t>Letter of Intent </a:t>
            </a:r>
            <a:r>
              <a:rPr lang="en-US" sz="4800" dirty="0">
                <a:latin typeface="Georgia" panose="02040502050405020303" pitchFamily="18" charset="0"/>
              </a:rPr>
              <a:t>due: </a:t>
            </a:r>
            <a:r>
              <a:rPr lang="en-US" sz="4800" b="1" dirty="0">
                <a:latin typeface="Georgia" panose="02040502050405020303" pitchFamily="18" charset="0"/>
              </a:rPr>
              <a:t>January 23, 2025 </a:t>
            </a:r>
          </a:p>
          <a:p>
            <a:pPr lvl="1">
              <a:spcAft>
                <a:spcPts val="1800"/>
              </a:spcAft>
            </a:pPr>
            <a:r>
              <a:rPr lang="en-US" sz="4800" i="1" dirty="0">
                <a:latin typeface="Georgia" panose="02040502050405020303" pitchFamily="18" charset="0"/>
              </a:rPr>
              <a:t>Application</a:t>
            </a:r>
            <a:r>
              <a:rPr lang="en-US" sz="4800" dirty="0">
                <a:latin typeface="Georgia" panose="02040502050405020303" pitchFamily="18" charset="0"/>
              </a:rPr>
              <a:t> due: </a:t>
            </a:r>
            <a:r>
              <a:rPr lang="en-US" sz="4800" b="1" dirty="0">
                <a:latin typeface="Georgia" panose="02040502050405020303" pitchFamily="18" charset="0"/>
              </a:rPr>
              <a:t>11:59:59 Eastern Time on March 14, 2025 </a:t>
            </a:r>
          </a:p>
          <a:p>
            <a:pPr lvl="1">
              <a:spcAft>
                <a:spcPts val="1800"/>
              </a:spcAft>
            </a:pPr>
            <a:r>
              <a:rPr lang="en-US" sz="4800" dirty="0">
                <a:latin typeface="Georgia" panose="02040502050405020303" pitchFamily="18" charset="0"/>
              </a:rPr>
              <a:t>Maximum award: $10 million</a:t>
            </a:r>
          </a:p>
          <a:p>
            <a:pPr lvl="1">
              <a:spcAft>
                <a:spcPts val="1800"/>
              </a:spcAft>
            </a:pPr>
            <a:r>
              <a:rPr lang="en-US" sz="4800" dirty="0">
                <a:latin typeface="Georgia" panose="02040502050405020303" pitchFamily="18" charset="0"/>
              </a:rPr>
              <a:t>Maximum length of grant: 5 years</a:t>
            </a:r>
          </a:p>
        </p:txBody>
      </p:sp>
    </p:spTree>
    <p:extLst>
      <p:ext uri="{BB962C8B-B14F-4D97-AF65-F5344CB8AC3E}">
        <p14:creationId xmlns:p14="http://schemas.microsoft.com/office/powerpoint/2010/main" val="2670436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27AEB-93DD-D736-0289-AA6FDA48DCA1}"/>
              </a:ext>
            </a:extLst>
          </p:cNvPr>
          <p:cNvSpPr>
            <a:spLocks noGrp="1"/>
          </p:cNvSpPr>
          <p:nvPr>
            <p:ph type="ctrTitle"/>
          </p:nvPr>
        </p:nvSpPr>
        <p:spPr>
          <a:xfrm>
            <a:off x="281835" y="397243"/>
            <a:ext cx="22867934" cy="1928514"/>
          </a:xfrm>
        </p:spPr>
        <p:txBody>
          <a:bodyPr/>
          <a:lstStyle/>
          <a:p>
            <a:r>
              <a:rPr lang="en-US" dirty="0">
                <a:solidFill>
                  <a:schemeClr val="tx1"/>
                </a:solidFill>
                <a:latin typeface="Georgia" panose="02040502050405020303" pitchFamily="18" charset="0"/>
              </a:rPr>
              <a:t>Who is eligible to apply</a:t>
            </a:r>
          </a:p>
        </p:txBody>
      </p:sp>
      <p:sp>
        <p:nvSpPr>
          <p:cNvPr id="3" name="Slide Number Placeholder 2">
            <a:extLst>
              <a:ext uri="{FF2B5EF4-FFF2-40B4-BE49-F238E27FC236}">
                <a16:creationId xmlns:a16="http://schemas.microsoft.com/office/drawing/2014/main" id="{61C1C402-71BB-FF9A-F06A-DA8400FBE801}"/>
              </a:ext>
            </a:extLst>
          </p:cNvPr>
          <p:cNvSpPr>
            <a:spLocks noGrp="1"/>
          </p:cNvSpPr>
          <p:nvPr>
            <p:ph type="sldNum" sz="quarter" idx="12"/>
          </p:nvPr>
        </p:nvSpPr>
        <p:spPr/>
        <p:txBody>
          <a:bodyPr/>
          <a:lstStyle/>
          <a:p>
            <a:fld id="{BA8CF1B3-96A0-D24B-B5C9-B5B93FF4523E}" type="slidenum">
              <a:rPr lang="uk-UA" smtClean="0"/>
              <a:pPr/>
              <a:t>3</a:t>
            </a:fld>
            <a:endParaRPr lang="uk-UA" dirty="0"/>
          </a:p>
        </p:txBody>
      </p:sp>
      <p:sp>
        <p:nvSpPr>
          <p:cNvPr id="4" name="Text Placeholder 3">
            <a:extLst>
              <a:ext uri="{FF2B5EF4-FFF2-40B4-BE49-F238E27FC236}">
                <a16:creationId xmlns:a16="http://schemas.microsoft.com/office/drawing/2014/main" id="{F0D3F116-58E6-7A75-7ADA-D2C5900403C3}"/>
              </a:ext>
            </a:extLst>
          </p:cNvPr>
          <p:cNvSpPr>
            <a:spLocks noGrp="1"/>
          </p:cNvSpPr>
          <p:nvPr>
            <p:ph type="body" sz="quarter" idx="14"/>
          </p:nvPr>
        </p:nvSpPr>
        <p:spPr>
          <a:xfrm>
            <a:off x="1237406" y="2325757"/>
            <a:ext cx="22480589" cy="9753600"/>
          </a:xfrm>
        </p:spPr>
        <p:txBody>
          <a:bodyPr>
            <a:normAutofit/>
          </a:bodyPr>
          <a:lstStyle/>
          <a:p>
            <a:pPr marL="0" indent="0">
              <a:buNone/>
            </a:pPr>
            <a:r>
              <a:rPr lang="en-US" sz="5400" b="1" dirty="0">
                <a:solidFill>
                  <a:srgbClr val="000000"/>
                </a:solidFill>
              </a:rPr>
              <a:t>Eligible Institutions: </a:t>
            </a:r>
            <a:r>
              <a:rPr lang="en-US" sz="5400" dirty="0">
                <a:solidFill>
                  <a:srgbClr val="000000"/>
                </a:solidFill>
              </a:rPr>
              <a:t>I</a:t>
            </a:r>
            <a:r>
              <a:rPr lang="en-US" sz="5400" b="0" i="0" u="none" strike="noStrike" baseline="0" dirty="0">
                <a:solidFill>
                  <a:srgbClr val="000000"/>
                </a:solidFill>
              </a:rPr>
              <a:t>nstitutions that have the ability and capacity to conduct rigorous research, including, but not limited to, non-profit and for-profit organizations and public and private agencies and institutions, such as colleges and universities.</a:t>
            </a:r>
          </a:p>
          <a:p>
            <a:pPr marL="0" indent="0" algn="l">
              <a:buNone/>
            </a:pPr>
            <a:endParaRPr lang="en-US" sz="4500" b="0" i="0" u="none" strike="noStrike" baseline="0" dirty="0">
              <a:solidFill>
                <a:srgbClr val="000000"/>
              </a:solidFill>
            </a:endParaRPr>
          </a:p>
          <a:p>
            <a:pPr marL="0" indent="0">
              <a:buNone/>
            </a:pPr>
            <a:r>
              <a:rPr lang="en-US" sz="5400" b="1" i="0" u="none" strike="noStrike" baseline="0" dirty="0">
                <a:solidFill>
                  <a:srgbClr val="000000"/>
                </a:solidFill>
              </a:rPr>
              <a:t>NOTE: </a:t>
            </a:r>
            <a:r>
              <a:rPr lang="en-US" sz="5400" b="0" i="0" u="none" strike="noStrike" baseline="0" dirty="0">
                <a:solidFill>
                  <a:srgbClr val="000000"/>
                </a:solidFill>
              </a:rPr>
              <a:t>At least two postsecondary institutions, including at least one broad/open access postsecondary institution, </a:t>
            </a:r>
            <a:r>
              <a:rPr lang="en-US" sz="5400" b="1" i="0" u="none" strike="noStrike" baseline="0" dirty="0">
                <a:solidFill>
                  <a:srgbClr val="000000"/>
                </a:solidFill>
              </a:rPr>
              <a:t>must </a:t>
            </a:r>
            <a:r>
              <a:rPr lang="en-US" sz="5400" b="0" i="0" u="none" strike="noStrike" baseline="0" dirty="0">
                <a:solidFill>
                  <a:srgbClr val="000000"/>
                </a:solidFill>
              </a:rPr>
              <a:t>take part in the development and piloting of the generative AI tool for postsecondary instruction </a:t>
            </a:r>
          </a:p>
          <a:p>
            <a:pPr lvl="1">
              <a:buFont typeface="Arial" panose="020B0604020202020204" pitchFamily="34" charset="0"/>
              <a:buChar char="•"/>
            </a:pPr>
            <a:r>
              <a:rPr lang="en-US" sz="5400" dirty="0">
                <a:solidFill>
                  <a:srgbClr val="000000"/>
                </a:solidFill>
              </a:rPr>
              <a:t>One of these can also be the applicant or they can both be postsecondary institutions working with the applicant</a:t>
            </a:r>
            <a:endParaRPr lang="en-US" sz="5400" b="0" i="0" u="none" strike="noStrike" baseline="0" dirty="0">
              <a:solidFill>
                <a:srgbClr val="000000"/>
              </a:solidFill>
            </a:endParaRPr>
          </a:p>
          <a:p>
            <a:pPr marL="0" indent="0">
              <a:buNone/>
            </a:pPr>
            <a:endParaRPr lang="en-US" sz="6000" kern="100" dirty="0">
              <a:effectLst/>
              <a:ea typeface="Calibri" panose="020F0502020204030204" pitchFamily="34" charset="0"/>
            </a:endParaRPr>
          </a:p>
          <a:p>
            <a:pPr lvl="1"/>
            <a:endParaRPr lang="en-US" dirty="0"/>
          </a:p>
        </p:txBody>
      </p:sp>
    </p:spTree>
    <p:extLst>
      <p:ext uri="{BB962C8B-B14F-4D97-AF65-F5344CB8AC3E}">
        <p14:creationId xmlns:p14="http://schemas.microsoft.com/office/powerpoint/2010/main" val="2751555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C858C-45FC-C1BC-3C01-62A51DC8B416}"/>
              </a:ext>
            </a:extLst>
          </p:cNvPr>
          <p:cNvSpPr>
            <a:spLocks noGrp="1"/>
          </p:cNvSpPr>
          <p:nvPr>
            <p:ph type="ctrTitle"/>
          </p:nvPr>
        </p:nvSpPr>
        <p:spPr>
          <a:xfrm>
            <a:off x="281834" y="397243"/>
            <a:ext cx="23830495" cy="1868879"/>
          </a:xfrm>
        </p:spPr>
        <p:txBody>
          <a:bodyPr>
            <a:normAutofit/>
          </a:bodyPr>
          <a:lstStyle/>
          <a:p>
            <a:r>
              <a:rPr lang="en-US" dirty="0">
                <a:solidFill>
                  <a:schemeClr val="tx1"/>
                </a:solidFill>
                <a:latin typeface="Georgia" panose="02040502050405020303" pitchFamily="18" charset="0"/>
              </a:rPr>
              <a:t>Postsecondary Instruction AI Center’s Work</a:t>
            </a:r>
          </a:p>
        </p:txBody>
      </p:sp>
      <p:sp>
        <p:nvSpPr>
          <p:cNvPr id="3" name="Slide Number Placeholder 2">
            <a:extLst>
              <a:ext uri="{FF2B5EF4-FFF2-40B4-BE49-F238E27FC236}">
                <a16:creationId xmlns:a16="http://schemas.microsoft.com/office/drawing/2014/main" id="{34924906-C537-2CE4-E74A-FC8D47974259}"/>
              </a:ext>
            </a:extLst>
          </p:cNvPr>
          <p:cNvSpPr>
            <a:spLocks noGrp="1"/>
          </p:cNvSpPr>
          <p:nvPr>
            <p:ph type="sldNum" sz="quarter" idx="12"/>
          </p:nvPr>
        </p:nvSpPr>
        <p:spPr/>
        <p:txBody>
          <a:bodyPr/>
          <a:lstStyle/>
          <a:p>
            <a:fld id="{BA8CF1B3-96A0-D24B-B5C9-B5B93FF4523E}" type="slidenum">
              <a:rPr lang="uk-UA" smtClean="0"/>
              <a:pPr/>
              <a:t>4</a:t>
            </a:fld>
            <a:endParaRPr lang="uk-UA" dirty="0"/>
          </a:p>
        </p:txBody>
      </p:sp>
      <p:sp>
        <p:nvSpPr>
          <p:cNvPr id="4" name="Text Placeholder 3">
            <a:extLst>
              <a:ext uri="{FF2B5EF4-FFF2-40B4-BE49-F238E27FC236}">
                <a16:creationId xmlns:a16="http://schemas.microsoft.com/office/drawing/2014/main" id="{4ECDD239-2485-A0AE-346E-DD7A36AC03E6}"/>
              </a:ext>
            </a:extLst>
          </p:cNvPr>
          <p:cNvSpPr>
            <a:spLocks noGrp="1"/>
          </p:cNvSpPr>
          <p:nvPr>
            <p:ph type="body" sz="quarter" idx="14"/>
          </p:nvPr>
        </p:nvSpPr>
        <p:spPr>
          <a:xfrm>
            <a:off x="1144586" y="2266122"/>
            <a:ext cx="22098002" cy="8915400"/>
          </a:xfrm>
        </p:spPr>
        <p:txBody>
          <a:bodyPr>
            <a:normAutofit lnSpcReduction="10000"/>
          </a:bodyPr>
          <a:lstStyle/>
          <a:p>
            <a:pPr marL="1143000" indent="-1143000" algn="l">
              <a:buFont typeface="+mj-lt"/>
              <a:buAutoNum type="romanUcPeriod"/>
            </a:pPr>
            <a:r>
              <a:rPr lang="en-US" sz="6000" b="1" dirty="0">
                <a:solidFill>
                  <a:schemeClr val="tx1"/>
                </a:solidFill>
                <a:latin typeface="Georgia" panose="02040502050405020303" pitchFamily="18" charset="0"/>
              </a:rPr>
              <a:t>Program of Research </a:t>
            </a:r>
            <a:r>
              <a:rPr lang="en-US" sz="6000" dirty="0">
                <a:solidFill>
                  <a:schemeClr val="tx1"/>
                </a:solidFill>
                <a:latin typeface="Georgia" panose="02040502050405020303" pitchFamily="18" charset="0"/>
              </a:rPr>
              <a:t>focused on </a:t>
            </a:r>
            <a:r>
              <a:rPr lang="en-US" sz="6000" b="0" i="0" u="none" strike="noStrike" baseline="0" dirty="0">
                <a:solidFill>
                  <a:srgbClr val="000000"/>
                </a:solidFill>
                <a:latin typeface="Georgia" panose="02040502050405020303" pitchFamily="18" charset="0"/>
              </a:rPr>
              <a:t>baccalaureate and/or sub-baccalaureate postsecondary instruction</a:t>
            </a:r>
            <a:endParaRPr lang="en-US" sz="6000" dirty="0">
              <a:solidFill>
                <a:schemeClr val="tx1"/>
              </a:solidFill>
              <a:latin typeface="Georgia" panose="02040502050405020303" pitchFamily="18" charset="0"/>
            </a:endParaRPr>
          </a:p>
          <a:p>
            <a:pPr marL="3581430" lvl="2" indent="-1143000">
              <a:spcAft>
                <a:spcPts val="1200"/>
              </a:spcAft>
              <a:buFont typeface="+mj-lt"/>
              <a:buAutoNum type="arabicPeriod"/>
            </a:pPr>
            <a:r>
              <a:rPr lang="en-US" sz="5633" dirty="0">
                <a:solidFill>
                  <a:schemeClr val="tx1"/>
                </a:solidFill>
                <a:latin typeface="Georgia" panose="02040502050405020303" pitchFamily="18" charset="0"/>
              </a:rPr>
              <a:t>Exploratory study</a:t>
            </a:r>
          </a:p>
          <a:p>
            <a:pPr marL="3581430" lvl="2" indent="-1143000">
              <a:spcAft>
                <a:spcPts val="1200"/>
              </a:spcAft>
              <a:buFont typeface="+mj-lt"/>
              <a:buAutoNum type="arabicPeriod"/>
            </a:pPr>
            <a:r>
              <a:rPr lang="en-US" sz="5633" dirty="0">
                <a:solidFill>
                  <a:schemeClr val="tx1"/>
                </a:solidFill>
                <a:latin typeface="Georgia" panose="02040502050405020303" pitchFamily="18" charset="0"/>
              </a:rPr>
              <a:t>Iterative development</a:t>
            </a:r>
          </a:p>
          <a:p>
            <a:pPr marL="3581430" lvl="2" indent="-1143000">
              <a:spcAft>
                <a:spcPts val="1800"/>
              </a:spcAft>
              <a:buFont typeface="+mj-lt"/>
              <a:buAutoNum type="arabicPeriod"/>
            </a:pPr>
            <a:r>
              <a:rPr lang="en-US" sz="5633" dirty="0">
                <a:solidFill>
                  <a:schemeClr val="tx1"/>
                </a:solidFill>
                <a:latin typeface="Georgia" panose="02040502050405020303" pitchFamily="18" charset="0"/>
              </a:rPr>
              <a:t>Pilot of promise study</a:t>
            </a:r>
          </a:p>
          <a:p>
            <a:pPr marL="3581430" lvl="2" indent="-1143000">
              <a:spcAft>
                <a:spcPts val="1800"/>
              </a:spcAft>
              <a:buFont typeface="+mj-lt"/>
              <a:buAutoNum type="arabicPeriod"/>
            </a:pPr>
            <a:r>
              <a:rPr lang="en-US" sz="5633" dirty="0">
                <a:solidFill>
                  <a:schemeClr val="tx1"/>
                </a:solidFill>
                <a:latin typeface="Georgia" panose="02040502050405020303" pitchFamily="18" charset="0"/>
              </a:rPr>
              <a:t>Implementation support guide</a:t>
            </a:r>
          </a:p>
          <a:p>
            <a:pPr marL="1143000" indent="-1143000">
              <a:spcAft>
                <a:spcPts val="1800"/>
              </a:spcAft>
              <a:buFont typeface="+mj-lt"/>
              <a:buAutoNum type="romanUcPeriod"/>
            </a:pPr>
            <a:r>
              <a:rPr lang="en-US" sz="6000" b="1" dirty="0">
                <a:solidFill>
                  <a:schemeClr val="tx1"/>
                </a:solidFill>
                <a:latin typeface="Georgia" panose="02040502050405020303" pitchFamily="18" charset="0"/>
              </a:rPr>
              <a:t> Research Training</a:t>
            </a:r>
          </a:p>
          <a:p>
            <a:pPr marL="1254125" indent="-1254125">
              <a:buFont typeface="+mj-lt"/>
              <a:buAutoNum type="romanUcPeriod"/>
            </a:pPr>
            <a:r>
              <a:rPr lang="en-US" sz="6000" b="1" dirty="0">
                <a:solidFill>
                  <a:schemeClr val="tx1"/>
                </a:solidFill>
                <a:latin typeface="Georgia" panose="02040502050405020303" pitchFamily="18" charset="0"/>
              </a:rPr>
              <a:t> National Leadership, Capacity Building, and Outreach</a:t>
            </a:r>
          </a:p>
        </p:txBody>
      </p:sp>
    </p:spTree>
    <p:extLst>
      <p:ext uri="{BB962C8B-B14F-4D97-AF65-F5344CB8AC3E}">
        <p14:creationId xmlns:p14="http://schemas.microsoft.com/office/powerpoint/2010/main" val="43958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7E942-98B2-6E36-984D-D55398EDD755}"/>
              </a:ext>
            </a:extLst>
          </p:cNvPr>
          <p:cNvSpPr>
            <a:spLocks noGrp="1"/>
          </p:cNvSpPr>
          <p:nvPr>
            <p:ph type="ctrTitle"/>
          </p:nvPr>
        </p:nvSpPr>
        <p:spPr>
          <a:xfrm>
            <a:off x="374653" y="397243"/>
            <a:ext cx="23250521" cy="2476646"/>
          </a:xfrm>
        </p:spPr>
        <p:txBody>
          <a:bodyPr/>
          <a:lstStyle/>
          <a:p>
            <a:r>
              <a:rPr lang="en-US" sz="8000" dirty="0">
                <a:solidFill>
                  <a:schemeClr val="tx1"/>
                </a:solidFill>
                <a:latin typeface="Georgia" panose="02040502050405020303" pitchFamily="18" charset="0"/>
              </a:rPr>
              <a:t>Overview: Postsecondary Instruction AI Center</a:t>
            </a:r>
          </a:p>
        </p:txBody>
      </p:sp>
      <p:sp>
        <p:nvSpPr>
          <p:cNvPr id="3" name="Slide Number Placeholder 2">
            <a:extLst>
              <a:ext uri="{FF2B5EF4-FFF2-40B4-BE49-F238E27FC236}">
                <a16:creationId xmlns:a16="http://schemas.microsoft.com/office/drawing/2014/main" id="{EC068F42-813A-973E-6C91-94368C217471}"/>
              </a:ext>
            </a:extLst>
          </p:cNvPr>
          <p:cNvSpPr>
            <a:spLocks noGrp="1"/>
          </p:cNvSpPr>
          <p:nvPr>
            <p:ph type="sldNum" sz="quarter" idx="12"/>
          </p:nvPr>
        </p:nvSpPr>
        <p:spPr/>
        <p:txBody>
          <a:bodyPr/>
          <a:lstStyle/>
          <a:p>
            <a:fld id="{BA8CF1B3-96A0-D24B-B5C9-B5B93FF4523E}" type="slidenum">
              <a:rPr lang="uk-UA" smtClean="0"/>
              <a:pPr/>
              <a:t>5</a:t>
            </a:fld>
            <a:endParaRPr lang="uk-UA" dirty="0"/>
          </a:p>
        </p:txBody>
      </p:sp>
      <p:sp>
        <p:nvSpPr>
          <p:cNvPr id="4" name="Text Placeholder 3">
            <a:extLst>
              <a:ext uri="{FF2B5EF4-FFF2-40B4-BE49-F238E27FC236}">
                <a16:creationId xmlns:a16="http://schemas.microsoft.com/office/drawing/2014/main" id="{73C610A1-5765-4E11-5765-74FCE1D3A431}"/>
              </a:ext>
            </a:extLst>
          </p:cNvPr>
          <p:cNvSpPr>
            <a:spLocks noGrp="1"/>
          </p:cNvSpPr>
          <p:nvPr>
            <p:ph type="body" sz="quarter" idx="14"/>
          </p:nvPr>
        </p:nvSpPr>
        <p:spPr>
          <a:xfrm>
            <a:off x="1144586" y="2252869"/>
            <a:ext cx="22098002" cy="8610600"/>
          </a:xfrm>
        </p:spPr>
        <p:txBody>
          <a:bodyPr>
            <a:normAutofit/>
          </a:bodyPr>
          <a:lstStyle/>
          <a:p>
            <a:pPr marL="0" indent="0">
              <a:spcAft>
                <a:spcPts val="1800"/>
              </a:spcAft>
              <a:buNone/>
            </a:pPr>
            <a:r>
              <a:rPr lang="en-US" sz="5400" b="0" i="0" u="none" strike="noStrike" baseline="0" dirty="0">
                <a:solidFill>
                  <a:srgbClr val="000000"/>
                </a:solidFill>
                <a:latin typeface="Georgia" panose="02040502050405020303" pitchFamily="18" charset="0"/>
              </a:rPr>
              <a:t>The Postsecondary Instruction AI Center will carry out a program of research on the use of generative AI in improving formal postsecondary instruction in postsecondary courses</a:t>
            </a:r>
          </a:p>
          <a:p>
            <a:pPr marL="0" indent="0">
              <a:spcAft>
                <a:spcPts val="1800"/>
              </a:spcAft>
              <a:buNone/>
            </a:pPr>
            <a:endParaRPr lang="en-US" sz="5400" b="0" i="0" u="none" strike="noStrike" baseline="0" dirty="0">
              <a:solidFill>
                <a:srgbClr val="000000"/>
              </a:solidFill>
              <a:latin typeface="Georgia" panose="02040502050405020303" pitchFamily="18" charset="0"/>
            </a:endParaRPr>
          </a:p>
          <a:p>
            <a:pPr marL="0" indent="0">
              <a:buNone/>
            </a:pPr>
            <a:r>
              <a:rPr lang="en-US" sz="5400" b="0" i="0" u="none" strike="noStrike" baseline="0" dirty="0">
                <a:solidFill>
                  <a:srgbClr val="000000"/>
                </a:solidFill>
                <a:latin typeface="Georgia" panose="02040502050405020303" pitchFamily="18" charset="0"/>
              </a:rPr>
              <a:t>The Center will focus on educators (e.g., faculty teaching courses, teaching assistants, tutors) using generative AI</a:t>
            </a:r>
          </a:p>
          <a:p>
            <a:pPr lvl="1"/>
            <a:r>
              <a:rPr lang="en-US" sz="5400" b="0" i="0" u="none" strike="noStrike" baseline="0" dirty="0">
                <a:solidFill>
                  <a:srgbClr val="000000"/>
                </a:solidFill>
                <a:latin typeface="Georgia" panose="02040502050405020303" pitchFamily="18" charset="0"/>
              </a:rPr>
              <a:t>as part of the instruction they directly provide to students and/or</a:t>
            </a:r>
          </a:p>
          <a:p>
            <a:pPr lvl="1"/>
            <a:r>
              <a:rPr lang="en-US" sz="5400" b="0" i="0" u="none" strike="noStrike" baseline="0" dirty="0">
                <a:solidFill>
                  <a:srgbClr val="000000"/>
                </a:solidFill>
                <a:latin typeface="Georgia" panose="02040502050405020303" pitchFamily="18" charset="0"/>
              </a:rPr>
              <a:t>that they assign to students to use to complete their coursework</a:t>
            </a:r>
            <a:endParaRPr lang="en-US" sz="5400" dirty="0">
              <a:latin typeface="Georgia" panose="02040502050405020303" pitchFamily="18" charset="0"/>
            </a:endParaRPr>
          </a:p>
        </p:txBody>
      </p:sp>
    </p:spTree>
    <p:extLst>
      <p:ext uri="{BB962C8B-B14F-4D97-AF65-F5344CB8AC3E}">
        <p14:creationId xmlns:p14="http://schemas.microsoft.com/office/powerpoint/2010/main" val="2643404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7EC87-4650-785A-7924-3BA41B69D21B}"/>
              </a:ext>
            </a:extLst>
          </p:cNvPr>
          <p:cNvSpPr>
            <a:spLocks noGrp="1"/>
          </p:cNvSpPr>
          <p:nvPr>
            <p:ph type="ctrTitle"/>
          </p:nvPr>
        </p:nvSpPr>
        <p:spPr>
          <a:xfrm>
            <a:off x="281835" y="407182"/>
            <a:ext cx="22867934" cy="2476646"/>
          </a:xfrm>
        </p:spPr>
        <p:txBody>
          <a:bodyPr/>
          <a:lstStyle/>
          <a:p>
            <a:r>
              <a:rPr lang="en-US" dirty="0">
                <a:solidFill>
                  <a:schemeClr val="tx1"/>
                </a:solidFill>
              </a:rPr>
              <a:t>Four components of the Program of Research</a:t>
            </a:r>
          </a:p>
        </p:txBody>
      </p:sp>
      <p:sp>
        <p:nvSpPr>
          <p:cNvPr id="3" name="Slide Number Placeholder 2">
            <a:extLst>
              <a:ext uri="{FF2B5EF4-FFF2-40B4-BE49-F238E27FC236}">
                <a16:creationId xmlns:a16="http://schemas.microsoft.com/office/drawing/2014/main" id="{4D0F42B9-F926-C839-A9E8-079DF61CA647}"/>
              </a:ext>
            </a:extLst>
          </p:cNvPr>
          <p:cNvSpPr>
            <a:spLocks noGrp="1"/>
          </p:cNvSpPr>
          <p:nvPr>
            <p:ph type="sldNum" sz="quarter" idx="12"/>
          </p:nvPr>
        </p:nvSpPr>
        <p:spPr/>
        <p:txBody>
          <a:bodyPr/>
          <a:lstStyle/>
          <a:p>
            <a:fld id="{BA8CF1B3-96A0-D24B-B5C9-B5B93FF4523E}" type="slidenum">
              <a:rPr lang="uk-UA" smtClean="0"/>
              <a:pPr/>
              <a:t>6</a:t>
            </a:fld>
            <a:endParaRPr lang="uk-UA" dirty="0"/>
          </a:p>
        </p:txBody>
      </p:sp>
      <p:sp>
        <p:nvSpPr>
          <p:cNvPr id="4" name="Text Placeholder 3">
            <a:extLst>
              <a:ext uri="{FF2B5EF4-FFF2-40B4-BE49-F238E27FC236}">
                <a16:creationId xmlns:a16="http://schemas.microsoft.com/office/drawing/2014/main" id="{AE0F5A4A-F471-25CC-AEB8-6AB8941C7A48}"/>
              </a:ext>
            </a:extLst>
          </p:cNvPr>
          <p:cNvSpPr>
            <a:spLocks noGrp="1"/>
          </p:cNvSpPr>
          <p:nvPr>
            <p:ph type="body" sz="quarter" idx="14"/>
          </p:nvPr>
        </p:nvSpPr>
        <p:spPr>
          <a:xfrm>
            <a:off x="1237406" y="2236421"/>
            <a:ext cx="22596629" cy="10210823"/>
          </a:xfrm>
          <a:solidFill>
            <a:schemeClr val="bg1"/>
          </a:solidFill>
        </p:spPr>
        <p:txBody>
          <a:bodyPr>
            <a:normAutofit fontScale="85000" lnSpcReduction="20000"/>
          </a:bodyPr>
          <a:lstStyle/>
          <a:p>
            <a:pPr algn="l">
              <a:lnSpc>
                <a:spcPct val="110000"/>
              </a:lnSpc>
            </a:pPr>
            <a:endParaRPr lang="en-US" sz="1800" b="0" i="0" u="none" strike="noStrike" baseline="0" dirty="0">
              <a:solidFill>
                <a:srgbClr val="000000"/>
              </a:solidFill>
              <a:latin typeface="Georgia" panose="02040502050405020303" pitchFamily="18" charset="0"/>
            </a:endParaRPr>
          </a:p>
          <a:p>
            <a:pPr marL="914400" indent="-914400">
              <a:lnSpc>
                <a:spcPct val="110000"/>
              </a:lnSpc>
              <a:buFont typeface="+mj-lt"/>
              <a:buAutoNum type="arabicPeriod"/>
            </a:pPr>
            <a:r>
              <a:rPr lang="en-US" sz="5600" b="1" i="0" u="none" strike="noStrike" baseline="0" dirty="0">
                <a:solidFill>
                  <a:srgbClr val="000000"/>
                </a:solidFill>
                <a:latin typeface="Georgia" panose="02040502050405020303" pitchFamily="18" charset="0"/>
              </a:rPr>
              <a:t>Exploratory Study</a:t>
            </a:r>
          </a:p>
          <a:p>
            <a:pPr lvl="1">
              <a:lnSpc>
                <a:spcPct val="110000"/>
              </a:lnSpc>
              <a:buFont typeface="Arial" panose="020B0604020202020204" pitchFamily="34" charset="0"/>
              <a:buChar char="•"/>
            </a:pPr>
            <a:r>
              <a:rPr lang="en-US" sz="4500" dirty="0">
                <a:solidFill>
                  <a:srgbClr val="000000"/>
                </a:solidFill>
                <a:latin typeface="Georgia" panose="02040502050405020303" pitchFamily="18" charset="0"/>
              </a:rPr>
              <a:t>I</a:t>
            </a:r>
            <a:r>
              <a:rPr lang="en-US" sz="4500" b="0" i="0" u="none" strike="noStrike" baseline="0" dirty="0">
                <a:solidFill>
                  <a:srgbClr val="000000"/>
                </a:solidFill>
                <a:latin typeface="Georgia" panose="02040502050405020303" pitchFamily="18" charset="0"/>
              </a:rPr>
              <a:t>dentify generative AI tools being used to improve postsecondary instruction </a:t>
            </a:r>
          </a:p>
          <a:p>
            <a:pPr lvl="1">
              <a:lnSpc>
                <a:spcPct val="110000"/>
              </a:lnSpc>
              <a:buFont typeface="Arial" panose="020B0604020202020204" pitchFamily="34" charset="0"/>
              <a:buChar char="•"/>
            </a:pPr>
            <a:r>
              <a:rPr lang="en-US" sz="4500" dirty="0">
                <a:solidFill>
                  <a:srgbClr val="000000"/>
                </a:solidFill>
                <a:latin typeface="Georgia" panose="02040502050405020303" pitchFamily="18" charset="0"/>
              </a:rPr>
              <a:t>May have a b</a:t>
            </a:r>
            <a:r>
              <a:rPr lang="en-US" sz="4500" b="0" i="0" u="none" strike="noStrike" baseline="0" dirty="0">
                <a:solidFill>
                  <a:srgbClr val="000000"/>
                </a:solidFill>
                <a:latin typeface="Georgia" panose="02040502050405020303" pitchFamily="18" charset="0"/>
              </a:rPr>
              <a:t>road or narrow focus centered on a particular type of tool, postsecondary institution or program, educator, and/or postsecondary student</a:t>
            </a:r>
          </a:p>
          <a:p>
            <a:pPr marL="1071046" lvl="1" indent="0">
              <a:lnSpc>
                <a:spcPct val="110000"/>
              </a:lnSpc>
              <a:buNone/>
            </a:pPr>
            <a:endParaRPr lang="en-US" sz="4500" b="0" i="0" u="none" strike="noStrike" baseline="0" dirty="0">
              <a:solidFill>
                <a:srgbClr val="000000"/>
              </a:solidFill>
              <a:latin typeface="Georgia" panose="02040502050405020303" pitchFamily="18" charset="0"/>
            </a:endParaRPr>
          </a:p>
          <a:p>
            <a:pPr marL="914400" indent="-914400">
              <a:lnSpc>
                <a:spcPct val="110000"/>
              </a:lnSpc>
              <a:buFont typeface="+mj-lt"/>
              <a:buAutoNum type="arabicPeriod"/>
            </a:pPr>
            <a:r>
              <a:rPr lang="en-US" sz="5600" b="1" i="0" u="none" strike="noStrike" baseline="0" dirty="0">
                <a:solidFill>
                  <a:srgbClr val="000000"/>
                </a:solidFill>
                <a:latin typeface="Georgia" panose="02040502050405020303" pitchFamily="18" charset="0"/>
              </a:rPr>
              <a:t>Iterative Development</a:t>
            </a:r>
          </a:p>
          <a:p>
            <a:pPr lvl="1">
              <a:lnSpc>
                <a:spcPct val="110000"/>
              </a:lnSpc>
              <a:buFont typeface="Arial" panose="020B0604020202020204" pitchFamily="34" charset="0"/>
              <a:buChar char="•"/>
            </a:pPr>
            <a:r>
              <a:rPr lang="en-US" sz="4500" dirty="0">
                <a:solidFill>
                  <a:srgbClr val="000000"/>
                </a:solidFill>
                <a:latin typeface="Georgia" panose="02040502050405020303" pitchFamily="18" charset="0"/>
              </a:rPr>
              <a:t>D</a:t>
            </a:r>
            <a:r>
              <a:rPr lang="en-US" sz="4500" b="0" i="0" u="none" strike="noStrike" baseline="0" dirty="0">
                <a:solidFill>
                  <a:srgbClr val="000000"/>
                </a:solidFill>
                <a:latin typeface="Georgia" panose="02040502050405020303" pitchFamily="18" charset="0"/>
              </a:rPr>
              <a:t>evelop at least one new or revise at least one existing generative AI tool designed for use in postsecondary instruction (with at least two institutions, at least one broad/open access)</a:t>
            </a:r>
          </a:p>
          <a:p>
            <a:pPr marL="1071046" lvl="1" indent="0">
              <a:lnSpc>
                <a:spcPct val="110000"/>
              </a:lnSpc>
              <a:buNone/>
            </a:pPr>
            <a:endParaRPr lang="en-US" sz="4500" b="0" i="0" u="none" strike="noStrike" baseline="0" dirty="0">
              <a:solidFill>
                <a:srgbClr val="000000"/>
              </a:solidFill>
              <a:latin typeface="Georgia" panose="02040502050405020303" pitchFamily="18" charset="0"/>
            </a:endParaRPr>
          </a:p>
          <a:p>
            <a:pPr marL="914400" indent="-914400">
              <a:lnSpc>
                <a:spcPct val="110000"/>
              </a:lnSpc>
              <a:buFont typeface="+mj-lt"/>
              <a:buAutoNum type="arabicPeriod"/>
            </a:pPr>
            <a:r>
              <a:rPr lang="en-US" sz="5600" b="1" i="0" u="none" strike="noStrike" baseline="0" dirty="0">
                <a:solidFill>
                  <a:srgbClr val="000000"/>
                </a:solidFill>
                <a:latin typeface="Georgia" panose="02040502050405020303" pitchFamily="18" charset="0"/>
              </a:rPr>
              <a:t>Pilot of Promise Study</a:t>
            </a:r>
          </a:p>
          <a:p>
            <a:pPr lvl="1">
              <a:lnSpc>
                <a:spcPct val="110000"/>
              </a:lnSpc>
              <a:buFont typeface="Arial" panose="020B0604020202020204" pitchFamily="34" charset="0"/>
              <a:buChar char="•"/>
            </a:pPr>
            <a:r>
              <a:rPr lang="en-US" sz="4500" dirty="0">
                <a:solidFill>
                  <a:srgbClr val="000000"/>
                </a:solidFill>
                <a:latin typeface="Georgia" panose="02040502050405020303" pitchFamily="18" charset="0"/>
              </a:rPr>
              <a:t>C</a:t>
            </a:r>
            <a:r>
              <a:rPr lang="en-US" sz="4500" b="0" i="0" u="none" strike="noStrike" baseline="0" dirty="0">
                <a:solidFill>
                  <a:srgbClr val="000000"/>
                </a:solidFill>
                <a:latin typeface="Georgia" panose="02040502050405020303" pitchFamily="18" charset="0"/>
              </a:rPr>
              <a:t>onduct a pilot study to assess the promise of the tool for improving postsecondary students’ academic outcomes (achievement or postsecondary progress), educators’ instructional outcomes, and other outcomes of interest</a:t>
            </a:r>
          </a:p>
          <a:p>
            <a:pPr marL="1071046" lvl="1" indent="0">
              <a:lnSpc>
                <a:spcPct val="110000"/>
              </a:lnSpc>
              <a:buNone/>
            </a:pPr>
            <a:endParaRPr lang="en-US" sz="4500" b="0" i="0" u="none" strike="noStrike" baseline="0" dirty="0">
              <a:solidFill>
                <a:srgbClr val="000000"/>
              </a:solidFill>
              <a:latin typeface="Georgia" panose="02040502050405020303" pitchFamily="18" charset="0"/>
            </a:endParaRPr>
          </a:p>
          <a:p>
            <a:pPr marL="914400" indent="-914400">
              <a:lnSpc>
                <a:spcPct val="110000"/>
              </a:lnSpc>
              <a:buFont typeface="+mj-lt"/>
              <a:buAutoNum type="arabicPeriod"/>
            </a:pPr>
            <a:r>
              <a:rPr lang="en-US" sz="5600" b="1" i="0" u="none" strike="noStrike" baseline="0" dirty="0">
                <a:solidFill>
                  <a:srgbClr val="000000"/>
                </a:solidFill>
                <a:latin typeface="Georgia" panose="02040502050405020303" pitchFamily="18" charset="0"/>
              </a:rPr>
              <a:t>Implementation Support Guide</a:t>
            </a:r>
          </a:p>
          <a:p>
            <a:pPr lvl="1">
              <a:lnSpc>
                <a:spcPct val="110000"/>
              </a:lnSpc>
              <a:buFont typeface="Arial" panose="020B0604020202020204" pitchFamily="34" charset="0"/>
              <a:buChar char="•"/>
            </a:pPr>
            <a:r>
              <a:rPr lang="en-US" sz="4500" dirty="0">
                <a:solidFill>
                  <a:srgbClr val="000000"/>
                </a:solidFill>
                <a:latin typeface="Georgia" panose="02040502050405020303" pitchFamily="18" charset="0"/>
              </a:rPr>
              <a:t>Develop a guide on how to implement the new tool, if promise shown by pilot study, or a more general discussion of needs and supports for implementing similar types of tools</a:t>
            </a:r>
            <a:endParaRPr lang="en-US" sz="4500" b="0" i="0" u="none" strike="noStrike" baseline="0" dirty="0">
              <a:solidFill>
                <a:srgbClr val="000000"/>
              </a:solidFill>
              <a:latin typeface="Georgia" panose="02040502050405020303" pitchFamily="18" charset="0"/>
            </a:endParaRPr>
          </a:p>
          <a:p>
            <a:pPr lvl="1">
              <a:lnSpc>
                <a:spcPct val="110000"/>
              </a:lnSpc>
            </a:pPr>
            <a:endParaRPr lang="en-US" sz="4500" b="0" i="0" u="none" strike="noStrike" baseline="0" dirty="0">
              <a:solidFill>
                <a:srgbClr val="000000"/>
              </a:solidFill>
              <a:latin typeface="Georgia" panose="02040502050405020303" pitchFamily="18" charset="0"/>
            </a:endParaRPr>
          </a:p>
          <a:p>
            <a:pPr>
              <a:lnSpc>
                <a:spcPct val="110000"/>
              </a:lnSpc>
            </a:pPr>
            <a:endParaRPr lang="en-US" sz="4500" dirty="0">
              <a:latin typeface="Georgia" panose="02040502050405020303" pitchFamily="18" charset="0"/>
            </a:endParaRPr>
          </a:p>
          <a:p>
            <a:pPr>
              <a:lnSpc>
                <a:spcPct val="110000"/>
              </a:lnSpc>
            </a:pPr>
            <a:endParaRPr lang="en-US" sz="4500" b="0" i="0" u="none" strike="noStrike" baseline="0" dirty="0">
              <a:solidFill>
                <a:srgbClr val="000000"/>
              </a:solidFill>
              <a:latin typeface="Georgia" panose="02040502050405020303" pitchFamily="18" charset="0"/>
            </a:endParaRPr>
          </a:p>
          <a:p>
            <a:pPr>
              <a:lnSpc>
                <a:spcPct val="110000"/>
              </a:lnSpc>
            </a:pPr>
            <a:endParaRPr lang="en-US" sz="4500" b="0" i="0" u="none" strike="noStrike" baseline="0" dirty="0">
              <a:solidFill>
                <a:srgbClr val="000000"/>
              </a:solidFill>
              <a:latin typeface="Georgia" panose="02040502050405020303" pitchFamily="18" charset="0"/>
            </a:endParaRPr>
          </a:p>
          <a:p>
            <a:pPr>
              <a:lnSpc>
                <a:spcPct val="110000"/>
              </a:lnSpc>
            </a:pPr>
            <a:endParaRPr lang="en-US" sz="4500" b="0" i="0" u="none" strike="noStrike" baseline="0" dirty="0">
              <a:solidFill>
                <a:srgbClr val="000000"/>
              </a:solidFill>
              <a:latin typeface="Georgia" panose="02040502050405020303" pitchFamily="18" charset="0"/>
            </a:endParaRPr>
          </a:p>
          <a:p>
            <a:pPr marL="0" indent="0">
              <a:lnSpc>
                <a:spcPct val="110000"/>
              </a:lnSpc>
              <a:buNone/>
            </a:pPr>
            <a:endParaRPr lang="en-US" sz="4500" b="0" i="0" u="none" strike="noStrike" baseline="0" dirty="0">
              <a:solidFill>
                <a:srgbClr val="000000"/>
              </a:solidFill>
              <a:latin typeface="Georgia" panose="02040502050405020303" pitchFamily="18" charset="0"/>
            </a:endParaRPr>
          </a:p>
          <a:p>
            <a:pPr marL="0" indent="0">
              <a:lnSpc>
                <a:spcPct val="110000"/>
              </a:lnSpc>
              <a:buNone/>
            </a:pPr>
            <a:endParaRPr lang="en-US" dirty="0">
              <a:latin typeface="Georgia" panose="02040502050405020303" pitchFamily="18" charset="0"/>
            </a:endParaRPr>
          </a:p>
        </p:txBody>
      </p:sp>
    </p:spTree>
    <p:extLst>
      <p:ext uri="{BB962C8B-B14F-4D97-AF65-F5344CB8AC3E}">
        <p14:creationId xmlns:p14="http://schemas.microsoft.com/office/powerpoint/2010/main" val="716617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A8F3E-DB24-6CE6-B7A8-FF111B07386E}"/>
              </a:ext>
            </a:extLst>
          </p:cNvPr>
          <p:cNvSpPr>
            <a:spLocks noGrp="1"/>
          </p:cNvSpPr>
          <p:nvPr>
            <p:ph type="ctrTitle"/>
          </p:nvPr>
        </p:nvSpPr>
        <p:spPr>
          <a:xfrm>
            <a:off x="281835" y="446939"/>
            <a:ext cx="22867934" cy="1447983"/>
          </a:xfrm>
        </p:spPr>
        <p:txBody>
          <a:bodyPr/>
          <a:lstStyle/>
          <a:p>
            <a:r>
              <a:rPr lang="en-US" dirty="0">
                <a:solidFill>
                  <a:schemeClr val="tx1"/>
                </a:solidFill>
                <a:latin typeface="Georgia" panose="02040502050405020303" pitchFamily="18" charset="0"/>
              </a:rPr>
              <a:t>Program of Research (cont.)</a:t>
            </a:r>
          </a:p>
        </p:txBody>
      </p:sp>
      <p:sp>
        <p:nvSpPr>
          <p:cNvPr id="3" name="Slide Number Placeholder 2">
            <a:extLst>
              <a:ext uri="{FF2B5EF4-FFF2-40B4-BE49-F238E27FC236}">
                <a16:creationId xmlns:a16="http://schemas.microsoft.com/office/drawing/2014/main" id="{A5D32792-A818-BD14-FAFB-EEE4E4C38AE4}"/>
              </a:ext>
            </a:extLst>
          </p:cNvPr>
          <p:cNvSpPr>
            <a:spLocks noGrp="1"/>
          </p:cNvSpPr>
          <p:nvPr>
            <p:ph type="sldNum" sz="quarter" idx="12"/>
          </p:nvPr>
        </p:nvSpPr>
        <p:spPr/>
        <p:txBody>
          <a:bodyPr/>
          <a:lstStyle/>
          <a:p>
            <a:fld id="{BA8CF1B3-96A0-D24B-B5C9-B5B93FF4523E}" type="slidenum">
              <a:rPr lang="uk-UA" smtClean="0"/>
              <a:pPr/>
              <a:t>7</a:t>
            </a:fld>
            <a:endParaRPr lang="uk-UA" dirty="0"/>
          </a:p>
        </p:txBody>
      </p:sp>
      <p:sp>
        <p:nvSpPr>
          <p:cNvPr id="4" name="Text Placeholder 3">
            <a:extLst>
              <a:ext uri="{FF2B5EF4-FFF2-40B4-BE49-F238E27FC236}">
                <a16:creationId xmlns:a16="http://schemas.microsoft.com/office/drawing/2014/main" id="{A9B4C72C-EBCD-7C33-A00C-377C0DAD64A1}"/>
              </a:ext>
            </a:extLst>
          </p:cNvPr>
          <p:cNvSpPr>
            <a:spLocks noGrp="1"/>
          </p:cNvSpPr>
          <p:nvPr>
            <p:ph type="body" sz="quarter" idx="14"/>
          </p:nvPr>
        </p:nvSpPr>
        <p:spPr>
          <a:xfrm>
            <a:off x="1222375" y="2325757"/>
            <a:ext cx="21657503" cy="9829800"/>
          </a:xfrm>
          <a:solidFill>
            <a:schemeClr val="bg1"/>
          </a:solidFill>
        </p:spPr>
        <p:txBody>
          <a:bodyPr>
            <a:noAutofit/>
          </a:bodyPr>
          <a:lstStyle/>
          <a:p>
            <a:pPr marL="0" indent="0">
              <a:buNone/>
            </a:pPr>
            <a:r>
              <a:rPr lang="en-US" sz="5000" dirty="0">
                <a:solidFill>
                  <a:schemeClr val="tx1"/>
                </a:solidFill>
                <a:latin typeface="Georgia" panose="02040502050405020303" pitchFamily="18" charset="0"/>
              </a:rPr>
              <a:t>For each research activity, you’ll need to discuss – </a:t>
            </a:r>
          </a:p>
          <a:p>
            <a:pPr lvl="1">
              <a:buFont typeface="Arial" panose="020B0604020202020204" pitchFamily="34" charset="0"/>
              <a:buChar char="•"/>
            </a:pPr>
            <a:r>
              <a:rPr lang="en-US" sz="5000" b="1" dirty="0">
                <a:solidFill>
                  <a:schemeClr val="tx1"/>
                </a:solidFill>
                <a:latin typeface="Georgia" panose="02040502050405020303" pitchFamily="18" charset="0"/>
              </a:rPr>
              <a:t>Significance</a:t>
            </a:r>
            <a:r>
              <a:rPr lang="en-US" sz="5000" dirty="0">
                <a:solidFill>
                  <a:schemeClr val="tx1"/>
                </a:solidFill>
                <a:latin typeface="Georgia" panose="02040502050405020303" pitchFamily="18" charset="0"/>
              </a:rPr>
              <a:t>: the importance of types of generative AI tools you’ll be exploring, developing, and piloting and how your findings will support the postsecondary institutions involved, other postsecondary institutions, and research on postsecondary instruction using AI</a:t>
            </a:r>
          </a:p>
          <a:p>
            <a:pPr lvl="1">
              <a:buFont typeface="Arial" panose="020B0604020202020204" pitchFamily="34" charset="0"/>
              <a:buChar char="•"/>
            </a:pPr>
            <a:r>
              <a:rPr lang="en-US" sz="5000" b="1" dirty="0">
                <a:solidFill>
                  <a:schemeClr val="tx1"/>
                </a:solidFill>
                <a:latin typeface="Georgia" panose="02040502050405020303" pitchFamily="18" charset="0"/>
              </a:rPr>
              <a:t>Research Plan</a:t>
            </a:r>
            <a:r>
              <a:rPr lang="en-US" sz="5000" dirty="0">
                <a:solidFill>
                  <a:schemeClr val="tx1"/>
                </a:solidFill>
                <a:latin typeface="Georgia" panose="02040502050405020303" pitchFamily="18" charset="0"/>
              </a:rPr>
              <a:t>: how you would carry out each research activity</a:t>
            </a:r>
          </a:p>
          <a:p>
            <a:pPr marL="1071046" lvl="1" indent="0">
              <a:buNone/>
            </a:pPr>
            <a:endParaRPr lang="en-US" sz="5000" dirty="0">
              <a:solidFill>
                <a:schemeClr val="tx1"/>
              </a:solidFill>
              <a:latin typeface="Georgia" panose="02040502050405020303" pitchFamily="18" charset="0"/>
            </a:endParaRPr>
          </a:p>
          <a:p>
            <a:pPr marL="0" indent="0">
              <a:buNone/>
            </a:pPr>
            <a:r>
              <a:rPr lang="en-US" sz="5000" dirty="0">
                <a:solidFill>
                  <a:schemeClr val="tx1"/>
                </a:solidFill>
                <a:latin typeface="Georgia" panose="02040502050405020303" pitchFamily="18" charset="0"/>
              </a:rPr>
              <a:t>See the Requirements and Recommendations for both the Significance and Research Plan</a:t>
            </a:r>
          </a:p>
          <a:p>
            <a:pPr lvl="1">
              <a:buFont typeface="Wingdings" panose="05000000000000000000" pitchFamily="2" charset="2"/>
              <a:buChar char="ü"/>
            </a:pPr>
            <a:r>
              <a:rPr lang="en-US" sz="5000" b="1" dirty="0">
                <a:solidFill>
                  <a:schemeClr val="tx1"/>
                </a:solidFill>
                <a:latin typeface="Georgia" panose="02040502050405020303" pitchFamily="18" charset="0"/>
              </a:rPr>
              <a:t>Requirements</a:t>
            </a:r>
            <a:r>
              <a:rPr lang="en-US" sz="5000" dirty="0">
                <a:solidFill>
                  <a:schemeClr val="tx1"/>
                </a:solidFill>
                <a:latin typeface="Georgia" panose="02040502050405020303" pitchFamily="18" charset="0"/>
              </a:rPr>
              <a:t>: what must be met for your application to be peer reviewed</a:t>
            </a:r>
          </a:p>
          <a:p>
            <a:pPr lvl="1">
              <a:buFont typeface="Wingdings" panose="05000000000000000000" pitchFamily="2" charset="2"/>
              <a:buChar char="ü"/>
            </a:pPr>
            <a:r>
              <a:rPr lang="en-US" sz="5000" b="1" dirty="0">
                <a:solidFill>
                  <a:schemeClr val="tx1"/>
                </a:solidFill>
                <a:latin typeface="Georgia" panose="02040502050405020303" pitchFamily="18" charset="0"/>
              </a:rPr>
              <a:t>Recommendations</a:t>
            </a:r>
            <a:r>
              <a:rPr lang="en-US" sz="5000" dirty="0">
                <a:solidFill>
                  <a:schemeClr val="tx1"/>
                </a:solidFill>
                <a:latin typeface="Georgia" panose="02040502050405020303" pitchFamily="18" charset="0"/>
              </a:rPr>
              <a:t>: what the reviewers use in their review of your application</a:t>
            </a:r>
          </a:p>
        </p:txBody>
      </p:sp>
    </p:spTree>
    <p:extLst>
      <p:ext uri="{BB962C8B-B14F-4D97-AF65-F5344CB8AC3E}">
        <p14:creationId xmlns:p14="http://schemas.microsoft.com/office/powerpoint/2010/main" val="4229798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7370-E47C-7A40-38F4-AC231E5E7EAC}"/>
              </a:ext>
            </a:extLst>
          </p:cNvPr>
          <p:cNvSpPr>
            <a:spLocks noGrp="1"/>
          </p:cNvSpPr>
          <p:nvPr>
            <p:ph type="ctrTitle"/>
          </p:nvPr>
        </p:nvSpPr>
        <p:spPr>
          <a:xfrm>
            <a:off x="281835" y="397243"/>
            <a:ext cx="22867934" cy="1948392"/>
          </a:xfrm>
        </p:spPr>
        <p:txBody>
          <a:bodyPr/>
          <a:lstStyle/>
          <a:p>
            <a:r>
              <a:rPr lang="en-US" dirty="0">
                <a:solidFill>
                  <a:schemeClr val="tx1"/>
                </a:solidFill>
                <a:latin typeface="Georgia" panose="02040502050405020303" pitchFamily="18" charset="0"/>
              </a:rPr>
              <a:t>Research Training</a:t>
            </a:r>
          </a:p>
        </p:txBody>
      </p:sp>
      <p:sp>
        <p:nvSpPr>
          <p:cNvPr id="3" name="Slide Number Placeholder 2">
            <a:extLst>
              <a:ext uri="{FF2B5EF4-FFF2-40B4-BE49-F238E27FC236}">
                <a16:creationId xmlns:a16="http://schemas.microsoft.com/office/drawing/2014/main" id="{4A3E7E40-7D69-E137-5EB9-1C7372D57967}"/>
              </a:ext>
            </a:extLst>
          </p:cNvPr>
          <p:cNvSpPr>
            <a:spLocks noGrp="1"/>
          </p:cNvSpPr>
          <p:nvPr>
            <p:ph type="sldNum" sz="quarter" idx="12"/>
          </p:nvPr>
        </p:nvSpPr>
        <p:spPr/>
        <p:txBody>
          <a:bodyPr/>
          <a:lstStyle/>
          <a:p>
            <a:fld id="{BA8CF1B3-96A0-D24B-B5C9-B5B93FF4523E}" type="slidenum">
              <a:rPr lang="uk-UA" smtClean="0"/>
              <a:pPr/>
              <a:t>8</a:t>
            </a:fld>
            <a:endParaRPr lang="uk-UA" dirty="0"/>
          </a:p>
        </p:txBody>
      </p:sp>
      <p:sp>
        <p:nvSpPr>
          <p:cNvPr id="4" name="Text Placeholder 3">
            <a:extLst>
              <a:ext uri="{FF2B5EF4-FFF2-40B4-BE49-F238E27FC236}">
                <a16:creationId xmlns:a16="http://schemas.microsoft.com/office/drawing/2014/main" id="{44799985-8650-9190-3FCB-1E9ADC9B0DB9}"/>
              </a:ext>
            </a:extLst>
          </p:cNvPr>
          <p:cNvSpPr>
            <a:spLocks noGrp="1"/>
          </p:cNvSpPr>
          <p:nvPr>
            <p:ph type="body" sz="quarter" idx="14"/>
          </p:nvPr>
        </p:nvSpPr>
        <p:spPr>
          <a:xfrm>
            <a:off x="1237407" y="2345635"/>
            <a:ext cx="22867934" cy="9372600"/>
          </a:xfrm>
        </p:spPr>
        <p:txBody>
          <a:bodyPr>
            <a:normAutofit/>
          </a:bodyPr>
          <a:lstStyle/>
          <a:p>
            <a:pPr marL="0" indent="0">
              <a:buNone/>
            </a:pPr>
            <a:r>
              <a:rPr lang="en-US" sz="5200" b="1" dirty="0">
                <a:solidFill>
                  <a:schemeClr val="tx1"/>
                </a:solidFill>
                <a:latin typeface="Georgia" panose="02040502050405020303" pitchFamily="18" charset="0"/>
              </a:rPr>
              <a:t>GOAL: </a:t>
            </a:r>
            <a:r>
              <a:rPr lang="en-US" sz="5200" dirty="0">
                <a:solidFill>
                  <a:schemeClr val="tx1"/>
                </a:solidFill>
                <a:latin typeface="Georgia" panose="02040502050405020303" pitchFamily="18" charset="0"/>
              </a:rPr>
              <a:t>To provide training to increase the field’s capacity to carry out and d</a:t>
            </a:r>
            <a:r>
              <a:rPr lang="en-US" sz="5200" b="0" i="0" u="none" strike="noStrike" baseline="0" dirty="0">
                <a:solidFill>
                  <a:srgbClr val="000000"/>
                </a:solidFill>
                <a:latin typeface="Georgia" panose="02040502050405020303" pitchFamily="18" charset="0"/>
              </a:rPr>
              <a:t>isseminate high-quality research on the development, implementation, and evaluation of generative AI tools used in postsecondary instruction. </a:t>
            </a:r>
          </a:p>
          <a:p>
            <a:pPr marL="0" indent="0">
              <a:buNone/>
            </a:pPr>
            <a:endParaRPr lang="en-US" sz="5200" dirty="0">
              <a:solidFill>
                <a:srgbClr val="000000"/>
              </a:solidFill>
              <a:latin typeface="Georgia" panose="02040502050405020303" pitchFamily="18" charset="0"/>
            </a:endParaRPr>
          </a:p>
          <a:p>
            <a:pPr marL="0" indent="0">
              <a:buNone/>
            </a:pPr>
            <a:r>
              <a:rPr lang="en-US" sz="5200" b="1" i="0" u="none" strike="noStrike" baseline="0" dirty="0">
                <a:solidFill>
                  <a:srgbClr val="000000"/>
                </a:solidFill>
                <a:latin typeface="Georgia" panose="02040502050405020303" pitchFamily="18" charset="0"/>
              </a:rPr>
              <a:t>Consider and discuss: </a:t>
            </a:r>
          </a:p>
          <a:p>
            <a:pPr lvl="1">
              <a:buFont typeface="Arial" panose="020B0604020202020204" pitchFamily="34" charset="0"/>
              <a:buChar char="•"/>
            </a:pPr>
            <a:r>
              <a:rPr lang="en-US" sz="5200" b="0" i="0" u="none" strike="noStrike" baseline="0" dirty="0">
                <a:solidFill>
                  <a:srgbClr val="000000"/>
                </a:solidFill>
                <a:latin typeface="Georgia" panose="02040502050405020303" pitchFamily="18" charset="0"/>
              </a:rPr>
              <a:t>the knowledge, skills, and abilities that professionals (including education researchers, education technology developers, and postsecondary educators, institutional  researchers, administrators, and policymakers) need to build the activities, products, and resources the Center will create to address their needs</a:t>
            </a:r>
          </a:p>
          <a:p>
            <a:pPr lvl="1">
              <a:buFont typeface="Arial" panose="020B0604020202020204" pitchFamily="34" charset="0"/>
              <a:buChar char="•"/>
            </a:pPr>
            <a:endParaRPr lang="en-US" sz="7700" b="0" i="0" u="none" strike="noStrike" baseline="0" dirty="0">
              <a:solidFill>
                <a:srgbClr val="000000"/>
              </a:solidFill>
            </a:endParaRPr>
          </a:p>
          <a:p>
            <a:pPr lvl="1"/>
            <a:endParaRPr lang="en-US" sz="4500" dirty="0"/>
          </a:p>
        </p:txBody>
      </p:sp>
    </p:spTree>
    <p:extLst>
      <p:ext uri="{BB962C8B-B14F-4D97-AF65-F5344CB8AC3E}">
        <p14:creationId xmlns:p14="http://schemas.microsoft.com/office/powerpoint/2010/main" val="905820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57370-E47C-7A40-38F4-AC231E5E7EAC}"/>
              </a:ext>
            </a:extLst>
          </p:cNvPr>
          <p:cNvSpPr>
            <a:spLocks noGrp="1"/>
          </p:cNvSpPr>
          <p:nvPr>
            <p:ph type="ctrTitle"/>
          </p:nvPr>
        </p:nvSpPr>
        <p:spPr>
          <a:xfrm>
            <a:off x="281835" y="407182"/>
            <a:ext cx="22867934" cy="1878818"/>
          </a:xfrm>
        </p:spPr>
        <p:txBody>
          <a:bodyPr/>
          <a:lstStyle/>
          <a:p>
            <a:r>
              <a:rPr lang="en-US" dirty="0">
                <a:solidFill>
                  <a:schemeClr val="tx1"/>
                </a:solidFill>
                <a:latin typeface="Georgia" panose="02040502050405020303" pitchFamily="18" charset="0"/>
              </a:rPr>
              <a:t>Research Training (cont.)</a:t>
            </a:r>
          </a:p>
        </p:txBody>
      </p:sp>
      <p:sp>
        <p:nvSpPr>
          <p:cNvPr id="3" name="Slide Number Placeholder 2">
            <a:extLst>
              <a:ext uri="{FF2B5EF4-FFF2-40B4-BE49-F238E27FC236}">
                <a16:creationId xmlns:a16="http://schemas.microsoft.com/office/drawing/2014/main" id="{4A3E7E40-7D69-E137-5EB9-1C7372D57967}"/>
              </a:ext>
            </a:extLst>
          </p:cNvPr>
          <p:cNvSpPr>
            <a:spLocks noGrp="1"/>
          </p:cNvSpPr>
          <p:nvPr>
            <p:ph type="sldNum" sz="quarter" idx="12"/>
          </p:nvPr>
        </p:nvSpPr>
        <p:spPr/>
        <p:txBody>
          <a:bodyPr/>
          <a:lstStyle/>
          <a:p>
            <a:fld id="{BA8CF1B3-96A0-D24B-B5C9-B5B93FF4523E}" type="slidenum">
              <a:rPr lang="uk-UA" smtClean="0"/>
              <a:pPr/>
              <a:t>9</a:t>
            </a:fld>
            <a:endParaRPr lang="uk-UA" dirty="0"/>
          </a:p>
        </p:txBody>
      </p:sp>
      <p:sp>
        <p:nvSpPr>
          <p:cNvPr id="4" name="Text Placeholder 3">
            <a:extLst>
              <a:ext uri="{FF2B5EF4-FFF2-40B4-BE49-F238E27FC236}">
                <a16:creationId xmlns:a16="http://schemas.microsoft.com/office/drawing/2014/main" id="{44799985-8650-9190-3FCB-1E9ADC9B0DB9}"/>
              </a:ext>
            </a:extLst>
          </p:cNvPr>
          <p:cNvSpPr>
            <a:spLocks noGrp="1"/>
          </p:cNvSpPr>
          <p:nvPr>
            <p:ph type="body" sz="quarter" idx="14"/>
          </p:nvPr>
        </p:nvSpPr>
        <p:spPr>
          <a:xfrm>
            <a:off x="1237406" y="2286000"/>
            <a:ext cx="22707599" cy="9372600"/>
          </a:xfrm>
        </p:spPr>
        <p:txBody>
          <a:bodyPr>
            <a:normAutofit/>
          </a:bodyPr>
          <a:lstStyle/>
          <a:p>
            <a:pPr marL="0" lvl="1" indent="0">
              <a:buNone/>
            </a:pPr>
            <a:r>
              <a:rPr lang="en-US" sz="5800" dirty="0">
                <a:solidFill>
                  <a:srgbClr val="000000"/>
                </a:solidFill>
                <a:latin typeface="Georgia" panose="02040502050405020303" pitchFamily="18" charset="0"/>
              </a:rPr>
              <a:t>Also discuss how your training will improve researchers’ capacity to</a:t>
            </a:r>
            <a:endParaRPr lang="en-US" sz="5800" b="0" i="0" u="none" strike="noStrike" baseline="0" dirty="0">
              <a:solidFill>
                <a:srgbClr val="000000"/>
              </a:solidFill>
              <a:latin typeface="Georgia" panose="02040502050405020303" pitchFamily="18" charset="0"/>
            </a:endParaRPr>
          </a:p>
          <a:p>
            <a:pPr lvl="1">
              <a:buFont typeface="Arial" panose="020B0604020202020204" pitchFamily="34" charset="0"/>
              <a:buChar char="•"/>
            </a:pPr>
            <a:r>
              <a:rPr lang="en-US" sz="5800" b="0" i="0" u="none" strike="noStrike" baseline="0" dirty="0">
                <a:solidFill>
                  <a:srgbClr val="000000"/>
                </a:solidFill>
                <a:latin typeface="Georgia" panose="02040502050405020303" pitchFamily="18" charset="0"/>
              </a:rPr>
              <a:t>carry out high-quality research on generative AI tools used in postsecondary instruction including both current and the next generation of researchers</a:t>
            </a:r>
          </a:p>
          <a:p>
            <a:pPr lvl="1">
              <a:buFont typeface="Arial" panose="020B0604020202020204" pitchFamily="34" charset="0"/>
              <a:buChar char="•"/>
            </a:pPr>
            <a:r>
              <a:rPr lang="en-US" sz="5800" b="0" i="0" u="none" strike="noStrike" baseline="0" dirty="0">
                <a:solidFill>
                  <a:srgbClr val="000000"/>
                </a:solidFill>
                <a:latin typeface="Georgia" panose="02040502050405020303" pitchFamily="18" charset="0"/>
              </a:rPr>
              <a:t>disseminate the findings from high-quality research on generative AI tools used in postsecondary instruction </a:t>
            </a:r>
          </a:p>
          <a:p>
            <a:pPr marL="1071046" lvl="1" indent="0">
              <a:buNone/>
            </a:pPr>
            <a:endParaRPr lang="en-US" sz="5800" dirty="0">
              <a:solidFill>
                <a:schemeClr val="tx1"/>
              </a:solidFill>
              <a:latin typeface="Georgia" panose="02040502050405020303" pitchFamily="18" charset="0"/>
            </a:endParaRPr>
          </a:p>
          <a:p>
            <a:pPr marL="0" indent="0">
              <a:buNone/>
            </a:pPr>
            <a:r>
              <a:rPr lang="en-US" sz="5800" dirty="0">
                <a:solidFill>
                  <a:schemeClr val="tx1"/>
                </a:solidFill>
                <a:latin typeface="Georgia" panose="02040502050405020303" pitchFamily="18" charset="0"/>
              </a:rPr>
              <a:t>The RFA contains a set of Requirements and Recommendations for the Research Training</a:t>
            </a:r>
          </a:p>
          <a:p>
            <a:endParaRPr lang="en-US" sz="5400" b="0" i="0" u="none" strike="noStrike" baseline="0" dirty="0">
              <a:solidFill>
                <a:srgbClr val="000000"/>
              </a:solidFill>
            </a:endParaRPr>
          </a:p>
          <a:p>
            <a:pPr lvl="1"/>
            <a:endParaRPr lang="en-US" sz="4500" dirty="0"/>
          </a:p>
        </p:txBody>
      </p:sp>
    </p:spTree>
    <p:extLst>
      <p:ext uri="{BB962C8B-B14F-4D97-AF65-F5344CB8AC3E}">
        <p14:creationId xmlns:p14="http://schemas.microsoft.com/office/powerpoint/2010/main" val="2219571620"/>
      </p:ext>
    </p:extLst>
  </p:cSld>
  <p:clrMapOvr>
    <a:masterClrMapping/>
  </p:clrMapOvr>
</p:sld>
</file>

<file path=ppt/theme/theme1.xml><?xml version="1.0" encoding="utf-8"?>
<a:theme xmlns:a="http://schemas.openxmlformats.org/drawingml/2006/main" name="1_Custom Design">
  <a:themeElements>
    <a:clrScheme name="Custom 1">
      <a:dk1>
        <a:srgbClr val="000000"/>
      </a:dk1>
      <a:lt1>
        <a:srgbClr val="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ES_PPT_Template_2023" id="{91E0F630-60A2-3E47-89C1-F93800C03F82}" vid="{768B1763-52C4-D34D-AEF2-3F5232753C9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ee13ac0-8652-4a93-9560-a62f446d2b9d">
      <Terms xmlns="http://schemas.microsoft.com/office/infopath/2007/PartnerControls"/>
    </lcf76f155ced4ddcb4097134ff3c332f>
    <TaxCatchAll xmlns="fb8a49dd-b889-4f7f-aa8a-4eac21988e6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7A14A690D2CE42B1C0E5D47F488B2C" ma:contentTypeVersion="16" ma:contentTypeDescription="Create a new document." ma:contentTypeScope="" ma:versionID="9fa3888488cc9c17469574559a6ca952">
  <xsd:schema xmlns:xsd="http://www.w3.org/2001/XMLSchema" xmlns:xs="http://www.w3.org/2001/XMLSchema" xmlns:p="http://schemas.microsoft.com/office/2006/metadata/properties" xmlns:ns2="bee13ac0-8652-4a93-9560-a62f446d2b9d" xmlns:ns3="fb8a49dd-b889-4f7f-aa8a-4eac21988e65" targetNamespace="http://schemas.microsoft.com/office/2006/metadata/properties" ma:root="true" ma:fieldsID="7af6fe44d432b136bb43630aef688a1e" ns2:_="" ns3:_="">
    <xsd:import namespace="bee13ac0-8652-4a93-9560-a62f446d2b9d"/>
    <xsd:import namespace="fb8a49dd-b889-4f7f-aa8a-4eac21988e6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e13ac0-8652-4a93-9560-a62f446d2b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57479ed-16e3-4c54-a34b-e226e0af443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b8a49dd-b889-4f7f-aa8a-4eac21988e65" elementFormDefault="qualified">
    <xsd:import namespace="http://schemas.microsoft.com/office/2006/documentManagement/types"/>
    <xsd:import namespace="http://schemas.microsoft.com/office/infopath/2007/PartnerControls"/>
    <xsd:element name="SharedWithUsers" ma:index="10"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f6e83880-1155-47c8-96f3-ec14a40c415a}" ma:internalName="TaxCatchAll" ma:showField="CatchAllData" ma:web="fb8a49dd-b889-4f7f-aa8a-4eac21988e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A17FD3-53D3-450D-B6BE-4F7B72B578A2}">
  <ds:schemaRefs>
    <ds:schemaRef ds:uri="http://schemas.microsoft.com/sharepoint/v3/contenttype/forms"/>
  </ds:schemaRefs>
</ds:datastoreItem>
</file>

<file path=customXml/itemProps2.xml><?xml version="1.0" encoding="utf-8"?>
<ds:datastoreItem xmlns:ds="http://schemas.openxmlformats.org/officeDocument/2006/customXml" ds:itemID="{F35AD4B8-0DBC-4FB9-86D9-20CB35AD6DD5}">
  <ds:schemaRefs>
    <ds:schemaRef ds:uri="http://schemas.microsoft.com/office/2006/documentManagement/types"/>
    <ds:schemaRef ds:uri="http://schemas.microsoft.com/office/2006/metadata/properties"/>
    <ds:schemaRef ds:uri="http://www.w3.org/XML/1998/namespace"/>
    <ds:schemaRef ds:uri="http://purl.org/dc/dcmitype/"/>
    <ds:schemaRef ds:uri="http://purl.org/dc/terms/"/>
    <ds:schemaRef ds:uri="f1bdb165-a1f0-4ac4-ab1a-9a6c9eb28286"/>
    <ds:schemaRef ds:uri="http://schemas.openxmlformats.org/package/2006/metadata/core-properties"/>
    <ds:schemaRef ds:uri="http://schemas.microsoft.com/office/infopath/2007/PartnerControls"/>
    <ds:schemaRef ds:uri="http://purl.org/dc/elements/1.1/"/>
    <ds:schemaRef ds:uri="448296a8-e7b0-42c9-ba3f-ead780ab938b"/>
    <ds:schemaRef ds:uri="bee13ac0-8652-4a93-9560-a62f446d2b9d"/>
    <ds:schemaRef ds:uri="fb8a49dd-b889-4f7f-aa8a-4eac21988e65"/>
  </ds:schemaRefs>
</ds:datastoreItem>
</file>

<file path=customXml/itemProps3.xml><?xml version="1.0" encoding="utf-8"?>
<ds:datastoreItem xmlns:ds="http://schemas.openxmlformats.org/officeDocument/2006/customXml" ds:itemID="{F898DB5F-24E2-412A-BEEA-3830ABD490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e13ac0-8652-4a93-9560-a62f446d2b9d"/>
    <ds:schemaRef ds:uri="fb8a49dd-b889-4f7f-aa8a-4eac21988e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1_Custom Design</Template>
  <TotalTime>1822</TotalTime>
  <Words>1303</Words>
  <Application>Microsoft Office PowerPoint</Application>
  <PresentationFormat>Custom</PresentationFormat>
  <Paragraphs>138</Paragraphs>
  <Slides>14</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Calibri</vt:lpstr>
      <vt:lpstr>Georgia</vt:lpstr>
      <vt:lpstr>Segoe UI</vt:lpstr>
      <vt:lpstr>Times New Roman</vt:lpstr>
      <vt:lpstr>Verdana</vt:lpstr>
      <vt:lpstr>Wingdings</vt:lpstr>
      <vt:lpstr>1_Custom Design</vt:lpstr>
      <vt:lpstr>Using Generative Artificial Intelligence to Improve Instruction in Postsecondary Education (84.305C)</vt:lpstr>
      <vt:lpstr>Background for Virtual Office Hours</vt:lpstr>
      <vt:lpstr>Who is eligible to apply</vt:lpstr>
      <vt:lpstr>Postsecondary Instruction AI Center’s Work</vt:lpstr>
      <vt:lpstr>Overview: Postsecondary Instruction AI Center</vt:lpstr>
      <vt:lpstr>Four components of the Program of Research</vt:lpstr>
      <vt:lpstr>Program of Research (cont.)</vt:lpstr>
      <vt:lpstr>Research Training</vt:lpstr>
      <vt:lpstr>Research Training (cont.)</vt:lpstr>
      <vt:lpstr>National Leadership, Capacity Building, and Outreach</vt:lpstr>
      <vt:lpstr>Two other issues to describe</vt:lpstr>
      <vt:lpstr>IES program officers: Your best resource</vt:lpstr>
      <vt:lpstr>List of applicant resources</vt:lpstr>
      <vt:lpstr>Discussion and Questions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Molly Flores</dc:creator>
  <cp:keywords/>
  <dc:description/>
  <cp:lastModifiedBy>Larson, Meredith</cp:lastModifiedBy>
  <cp:revision>117</cp:revision>
  <dcterms:created xsi:type="dcterms:W3CDTF">2023-03-24T13:46:36Z</dcterms:created>
  <dcterms:modified xsi:type="dcterms:W3CDTF">2025-01-03T12:36:43Z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0x010100947A14A690D2CE42B1C0E5D47F488B2C</vt:lpwstr>
  </property>
  <property fmtid="{D5CDD505-2E9C-101B-9397-08002B2CF9AE}" pid="3" name="MediaServiceImageTags">
    <vt:lpwstr/>
  </property>
</Properties>
</file>